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"/>
  </p:notesMasterIdLst>
  <p:sldIdLst>
    <p:sldId id="319" r:id="rId2"/>
    <p:sldId id="320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4C4EDC-2EC0-44F6-970E-450BE299090C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E9C0B3-C945-46C2-9E20-17CCA61C4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618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097D8-D003-46A0-9275-E4D8873F6201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A8A5CA6-6E79-4DC1-8922-2CB70101EF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097D8-D003-46A0-9275-E4D8873F6201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A5CA6-6E79-4DC1-8922-2CB70101EF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097D8-D003-46A0-9275-E4D8873F6201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A5CA6-6E79-4DC1-8922-2CB70101EF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097D8-D003-46A0-9275-E4D8873F6201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A5CA6-6E79-4DC1-8922-2CB70101EF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097D8-D003-46A0-9275-E4D8873F6201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8A5CA6-6E79-4DC1-8922-2CB70101EF8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097D8-D003-46A0-9275-E4D8873F6201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A5CA6-6E79-4DC1-8922-2CB70101EF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097D8-D003-46A0-9275-E4D8873F6201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A5CA6-6E79-4DC1-8922-2CB70101EF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097D8-D003-46A0-9275-E4D8873F6201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A5CA6-6E79-4DC1-8922-2CB70101EF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097D8-D003-46A0-9275-E4D8873F6201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A5CA6-6E79-4DC1-8922-2CB70101EF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097D8-D003-46A0-9275-E4D8873F6201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A5CA6-6E79-4DC1-8922-2CB70101EF8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097D8-D003-46A0-9275-E4D8873F6201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A8A5CA6-6E79-4DC1-8922-2CB70101EF8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93097D8-D003-46A0-9275-E4D8873F6201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6A8A5CA6-6E79-4DC1-8922-2CB70101EF8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gwatson@masshousing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9185" y="-16933"/>
            <a:ext cx="9125565" cy="6858000"/>
            <a:chOff x="18435" y="0"/>
            <a:chExt cx="9125565" cy="6858000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435" y="0"/>
              <a:ext cx="9125565" cy="6858000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" y="5943600"/>
              <a:ext cx="1828800" cy="569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8842" y="838200"/>
            <a:ext cx="4858366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Tahoma" panose="020B0604030504040204" pitchFamily="34" charset="0"/>
              </a:rPr>
              <a:t>Restricted to those earning between 61-120% of AMI, with rents 10% below market and higher than LIHTC.</a:t>
            </a:r>
          </a:p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Tahoma" panose="020B0604030504040204" pitchFamily="34" charset="0"/>
              </a:rPr>
              <a:t>Soft debt in an amount up to $100,000 per workforce housing unit; with   $5 million project limit, with consideration for increases including in communities with inclusionary zoning to incentivize the creation of units above the minimum requirement.</a:t>
            </a:r>
          </a:p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Tahoma" panose="020B0604030504040204" pitchFamily="34" charset="0"/>
              </a:rPr>
              <a:t>Restrictions are in place for the longer of 30 years or the outstanding term of the loan.</a:t>
            </a:r>
          </a:p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Tahoma" panose="020B0604030504040204" pitchFamily="34" charset="0"/>
              </a:rPr>
              <a:t>Set-aside $25 million for transformative projects, i.e. leverages state-owned land, TOD, housing in neighborhoods of opportunity.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0" y="-12608"/>
            <a:ext cx="6553200" cy="550075"/>
          </a:xfrm>
        </p:spPr>
        <p:txBody>
          <a:bodyPr/>
          <a:lstStyle/>
          <a:p>
            <a:r>
              <a:rPr lang="en-US" sz="2400" b="1" dirty="0" err="1">
                <a:solidFill>
                  <a:schemeClr val="accent2"/>
                </a:solidFill>
              </a:rPr>
              <a:t>MassHousing</a:t>
            </a:r>
            <a:r>
              <a:rPr lang="en-US" sz="2400" b="1" dirty="0">
                <a:solidFill>
                  <a:schemeClr val="tx2"/>
                </a:solidFill>
              </a:rPr>
              <a:t> Workforce Housing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13" t="14186" r="5350" b="15341"/>
          <a:stretch/>
        </p:blipFill>
        <p:spPr>
          <a:xfrm>
            <a:off x="4876800" y="1015742"/>
            <a:ext cx="4267950" cy="384171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715000" y="4857461"/>
            <a:ext cx="3200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Calibri"/>
                <a:ea typeface="Tahoma" panose="020B0604030504040204" pitchFamily="34" charset="0"/>
                <a:cs typeface="Tahoma" panose="020B0604030504040204" pitchFamily="34" charset="0"/>
              </a:rPr>
              <a:t>To date: $33.5 million in commitments; 1,285 total units, including 363 workforce housing units, in 14 projects, </a:t>
            </a:r>
            <a:r>
              <a:rPr lang="en-US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Tahoma" panose="020B0604030504040204" pitchFamily="34" charset="0"/>
              </a:rPr>
              <a:t>located in 10 cities and towns:</a:t>
            </a:r>
          </a:p>
        </p:txBody>
      </p:sp>
    </p:spTree>
    <p:extLst>
      <p:ext uri="{BB962C8B-B14F-4D97-AF65-F5344CB8AC3E}">
        <p14:creationId xmlns:p14="http://schemas.microsoft.com/office/powerpoint/2010/main" val="5143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9185" y="-16933"/>
            <a:ext cx="9125565" cy="6858000"/>
            <a:chOff x="18435" y="0"/>
            <a:chExt cx="9125565" cy="6858000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435" y="0"/>
              <a:ext cx="9125565" cy="6858000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" y="5943600"/>
              <a:ext cx="1828800" cy="569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0" y="-12608"/>
            <a:ext cx="6553200" cy="550075"/>
          </a:xfrm>
        </p:spPr>
        <p:txBody>
          <a:bodyPr/>
          <a:lstStyle/>
          <a:p>
            <a:r>
              <a:rPr lang="en-US" sz="2400" b="1" dirty="0" err="1">
                <a:solidFill>
                  <a:schemeClr val="accent2"/>
                </a:solidFill>
              </a:rPr>
              <a:t>MassHousing</a:t>
            </a:r>
            <a:r>
              <a:rPr lang="en-US" sz="2400" b="1" dirty="0">
                <a:solidFill>
                  <a:schemeClr val="tx2"/>
                </a:solidFill>
              </a:rPr>
              <a:t> Workforce Housing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1219200"/>
            <a:ext cx="5562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Gregory P. Watson, AICP</a:t>
            </a:r>
          </a:p>
          <a:p>
            <a:r>
              <a:rPr lang="en-US" dirty="0"/>
              <a:t>Manager of Comprehensive Permit Programs</a:t>
            </a:r>
          </a:p>
          <a:p>
            <a:r>
              <a:rPr lang="en-US" dirty="0" err="1"/>
              <a:t>MassHousing</a:t>
            </a:r>
            <a:endParaRPr lang="en-US" dirty="0"/>
          </a:p>
          <a:p>
            <a:r>
              <a:rPr lang="en-US" dirty="0"/>
              <a:t>One Beacon Street</a:t>
            </a:r>
          </a:p>
          <a:p>
            <a:r>
              <a:rPr lang="en-US" dirty="0"/>
              <a:t>Boston, MA 02125</a:t>
            </a:r>
          </a:p>
          <a:p>
            <a:endParaRPr lang="en-US" dirty="0"/>
          </a:p>
          <a:p>
            <a:r>
              <a:rPr lang="en-US" dirty="0"/>
              <a:t>Phone (617) 854-1880</a:t>
            </a:r>
          </a:p>
          <a:p>
            <a:r>
              <a:rPr lang="en-US" dirty="0"/>
              <a:t>Email </a:t>
            </a:r>
            <a:r>
              <a:rPr lang="en-US" dirty="0">
                <a:hlinkClick r:id="rId4"/>
              </a:rPr>
              <a:t>gwatson@masshousing.com</a:t>
            </a:r>
            <a:endParaRPr lang="en-US" dirty="0"/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362592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11398</TotalTime>
  <Words>166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Tahoma</vt:lpstr>
      <vt:lpstr>Essential</vt:lpstr>
      <vt:lpstr>MassHousing Workforce Housing</vt:lpstr>
      <vt:lpstr>MassHousing Workforce Housing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MassHousing PowerPoint Template</dc:title>
  <dc:creator>Bethany Wood</dc:creator>
  <cp:lastModifiedBy>Larry Field</cp:lastModifiedBy>
  <cp:revision>111</cp:revision>
  <cp:lastPrinted>2017-05-03T12:27:16Z</cp:lastPrinted>
  <dcterms:created xsi:type="dcterms:W3CDTF">2014-05-09T17:09:16Z</dcterms:created>
  <dcterms:modified xsi:type="dcterms:W3CDTF">2017-05-16T23:44:21Z</dcterms:modified>
</cp:coreProperties>
</file>