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258" r:id="rId2"/>
    <p:sldId id="261" r:id="rId3"/>
    <p:sldId id="262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EC4F1-C930-4869-BB28-9EB0DF6CF9E1}" type="datetimeFigureOut">
              <a:rPr lang="en-US" smtClean="0"/>
              <a:t>5/17/2017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16D23-3272-4427-916D-7B7328C55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4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8825" y="352425"/>
            <a:ext cx="1455738" cy="1090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43409" y="1584767"/>
            <a:ext cx="5686238" cy="721771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have to meet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three basic criteria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relative to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location, affordability and as-of-right allowable density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 types of payments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1) an upfront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Zoning Incentive Payment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for simply adopting the zoning overlay (this payment ranges in size from $10-$600K depending on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net increase in as of right units on Developable/Underutilized Land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2)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Density Bonus Payment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based on $3,000K per unit that receives a building permit consistent with the zoning requirements; and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3) under c. 40S the potential for reimbursement of any net increase in eligible school cost attributable to any children living in 40R units. =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positive difference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b/t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standard state cost projection 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(avg. cost x # of students) &amp;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product of the educational %</a:t>
            </a:r>
            <a:r>
              <a:rPr lang="en-US" alt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(% of overall state $ on education) &amp; sum of the associated </a:t>
            </a:r>
            <a:r>
              <a:rPr lang="en-US" altLang="en-US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real estate and excise taxes + any additional c. 70$ otherwise received.</a:t>
            </a:r>
            <a:endParaRPr lang="en-US" alt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8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4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b="1" i="1">
              <a:solidFill>
                <a:srgbClr val="333399"/>
              </a:solidFill>
            </a:endParaRPr>
          </a:p>
        </p:txBody>
      </p:sp>
      <p:sp>
        <p:nvSpPr>
          <p:cNvPr id="5" name="AC Half Banner"/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b="1" i="1">
              <a:solidFill>
                <a:srgbClr val="333399"/>
              </a:solidFill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343400"/>
            <a:ext cx="6248400" cy="1752600"/>
          </a:xfrm>
          <a:extLst/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enter presenter name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600200" y="3475038"/>
            <a:ext cx="6248400" cy="452437"/>
          </a:xfrm>
          <a:noFill/>
          <a:extLst/>
        </p:spPr>
        <p:txBody>
          <a:bodyPr anchor="t">
            <a:spAutoFit/>
          </a:bodyPr>
          <a:lstStyle>
            <a:lvl1pPr>
              <a:defRPr/>
            </a:lvl1pPr>
          </a:lstStyle>
          <a:p>
            <a:pPr lvl="0"/>
            <a:r>
              <a:rPr lang="en-US" noProof="0"/>
              <a:t>Click to insert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182738837"/>
      </p:ext>
    </p:extLst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906AF-9AE7-4150-ABDB-BE37CC49814E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781493"/>
      </p:ext>
    </p:extLst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4513" y="1058863"/>
            <a:ext cx="2017712" cy="5265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058863"/>
            <a:ext cx="5903913" cy="5265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D5E94-941D-459E-8E6C-8F2ED83B45B8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30061"/>
      </p:ext>
    </p:extLst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E72C8-78C2-4FF8-BBB1-AF68FCAA8748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97770"/>
      </p:ext>
    </p:extLst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ECABC-CCA3-48D5-B5B8-D6DDA547C69A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67645"/>
      </p:ext>
    </p:extLst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11388"/>
            <a:ext cx="37338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11388"/>
            <a:ext cx="3733800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BDD5B-2753-43DB-B35F-AFEBB4359FF0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89846"/>
      </p:ext>
    </p:extLst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C9FD9-B5E5-413A-AA2A-FA666C6D9CE5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64598"/>
      </p:ext>
    </p:extLst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25A36-6D6D-4409-A863-6857416C4B89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50547"/>
      </p:ext>
    </p:extLst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FD88F-5196-4ACE-94B6-C292B3704FAA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42507"/>
      </p:ext>
    </p:extLst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99299-840D-4894-82A5-B6208D559037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27478"/>
      </p:ext>
    </p:extLst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97A6-7252-43BA-BA34-62EAE8EDC0DB}" type="slidenum">
              <a:rPr lang="en-US">
                <a:solidFill>
                  <a:srgbClr val="33339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876286"/>
      </p:ext>
    </p:extLst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C Banner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800" b="1" i="1">
              <a:solidFill>
                <a:srgbClr val="333399"/>
              </a:solidFill>
            </a:endParaRPr>
          </a:p>
        </p:txBody>
      </p:sp>
      <p:sp>
        <p:nvSpPr>
          <p:cNvPr id="1027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1058863"/>
            <a:ext cx="617061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edit title style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211388"/>
            <a:ext cx="7620000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72" name="Rectangle 4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07225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 i="0"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B7B25018-E4B3-4FA7-B930-2BBB4BF3ED0C}" type="slidenum">
              <a:rPr lang="en-US">
                <a:solidFill>
                  <a:srgbClr val="333399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333399"/>
              </a:solidFill>
            </a:endParaRPr>
          </a:p>
        </p:txBody>
      </p:sp>
      <p:pic>
        <p:nvPicPr>
          <p:cNvPr id="1030" name="Picture 56" descr="color DHCD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"/>
            <a:ext cx="19192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0372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zoom dir="in"/>
  </p:transition>
  <p:hf hdr="0" ftr="0" dt="0"/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509588" indent="-509588" algn="l" defTabSz="915988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Font typeface="Wingdings" pitchFamily="2" charset="2"/>
        <a:buChar char="n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854075" indent="-230188" algn="l" defTabSz="915988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Font typeface="Wingdings" pitchFamily="2" charset="2"/>
        <a:buChar char="Ÿ"/>
        <a:defRPr sz="2400">
          <a:solidFill>
            <a:schemeClr val="bg1"/>
          </a:solidFill>
          <a:latin typeface="+mn-lt"/>
        </a:defRPr>
      </a:lvl2pPr>
      <a:lvl3pPr marL="1196975" indent="-228600" algn="l" defTabSz="915988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81000"/>
        <a:buChar char="—"/>
        <a:defRPr sz="2400">
          <a:solidFill>
            <a:schemeClr val="bg1"/>
          </a:solidFill>
          <a:latin typeface="+mn-lt"/>
        </a:defRPr>
      </a:lvl3pPr>
      <a:lvl4pPr marL="1482725" indent="-171450" algn="l" defTabSz="915988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81000"/>
        <a:buChar char="—"/>
        <a:defRPr sz="2400">
          <a:solidFill>
            <a:schemeClr val="bg1"/>
          </a:solidFill>
          <a:latin typeface="+mn-lt"/>
        </a:defRPr>
      </a:lvl4pPr>
      <a:lvl5pPr marL="1768475" indent="-171450" algn="l" defTabSz="915988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81000"/>
        <a:buChar char="—"/>
        <a:defRPr sz="2400">
          <a:solidFill>
            <a:schemeClr val="bg1"/>
          </a:solidFill>
          <a:latin typeface="+mn-lt"/>
        </a:defRPr>
      </a:lvl5pPr>
      <a:lvl6pPr marL="2225675" indent="-171450" algn="l" defTabSz="915988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81000"/>
        <a:buChar char="—"/>
        <a:defRPr sz="2400">
          <a:solidFill>
            <a:schemeClr val="bg1"/>
          </a:solidFill>
          <a:latin typeface="+mn-lt"/>
        </a:defRPr>
      </a:lvl6pPr>
      <a:lvl7pPr marL="2682875" indent="-171450" algn="l" defTabSz="915988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81000"/>
        <a:buChar char="—"/>
        <a:defRPr sz="2400">
          <a:solidFill>
            <a:schemeClr val="bg1"/>
          </a:solidFill>
          <a:latin typeface="+mn-lt"/>
        </a:defRPr>
      </a:lvl7pPr>
      <a:lvl8pPr marL="3140075" indent="-171450" algn="l" defTabSz="915988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81000"/>
        <a:buChar char="—"/>
        <a:defRPr sz="2400">
          <a:solidFill>
            <a:schemeClr val="bg1"/>
          </a:solidFill>
          <a:latin typeface="+mn-lt"/>
        </a:defRPr>
      </a:lvl8pPr>
      <a:lvl9pPr marL="3597275" indent="-171450" algn="l" defTabSz="915988" rtl="0" eaLnBrk="0" fontAlgn="base" hangingPunct="0">
        <a:spcBef>
          <a:spcPct val="30000"/>
        </a:spcBef>
        <a:spcAft>
          <a:spcPct val="0"/>
        </a:spcAft>
        <a:buClr>
          <a:schemeClr val="bg1"/>
        </a:buClr>
        <a:buSzPct val="81000"/>
        <a:buChar char="—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4E72C8-78C2-4FF8-BBB1-AF68FCAA8748}" type="slidenum">
              <a:rPr lang="en-US" smtClean="0">
                <a:solidFill>
                  <a:srgbClr val="333399"/>
                </a:solidFill>
              </a:rPr>
              <a:pPr>
                <a:defRPr/>
              </a:pPr>
              <a:t>1</a:t>
            </a:fld>
            <a:endParaRPr lang="en-US">
              <a:solidFill>
                <a:srgbClr val="33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402" y="1927916"/>
            <a:ext cx="876503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dirty="0">
                <a:solidFill>
                  <a:srgbClr val="333399"/>
                </a:solidFill>
              </a:rPr>
              <a:t>40R Smart Growth &amp; Starter Home Zoning Districts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dirty="0">
                <a:solidFill>
                  <a:srgbClr val="333399"/>
                </a:solidFill>
              </a:rPr>
              <a:t>Housing Development Incentive Program (HDIP)</a:t>
            </a:r>
          </a:p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b="1" dirty="0">
                <a:solidFill>
                  <a:srgbClr val="333399"/>
                </a:solidFill>
              </a:rPr>
              <a:t>Urban Center Housing - Tax Increment Financing (UCH-TIF)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4768" y="5105591"/>
            <a:ext cx="45368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b="1" dirty="0">
                <a:solidFill>
                  <a:srgbClr val="333399"/>
                </a:solidFill>
              </a:rPr>
              <a:t>Bill </a:t>
            </a:r>
            <a:r>
              <a:rPr lang="en-US" sz="2600" b="1" dirty="0" err="1">
                <a:solidFill>
                  <a:srgbClr val="333399"/>
                </a:solidFill>
              </a:rPr>
              <a:t>Reyelt</a:t>
            </a:r>
            <a:endParaRPr lang="en-US" sz="2600" b="1" dirty="0">
              <a:solidFill>
                <a:srgbClr val="333399"/>
              </a:solidFill>
            </a:endParaRPr>
          </a:p>
          <a:p>
            <a:pPr algn="r"/>
            <a:r>
              <a:rPr lang="en-US" sz="2600" b="1" dirty="0">
                <a:solidFill>
                  <a:srgbClr val="333399"/>
                </a:solidFill>
              </a:rPr>
              <a:t>617.573.1355</a:t>
            </a:r>
          </a:p>
          <a:p>
            <a:pPr algn="r"/>
            <a:r>
              <a:rPr lang="en-US" sz="2600" b="1" dirty="0">
                <a:solidFill>
                  <a:srgbClr val="333399"/>
                </a:solidFill>
              </a:rPr>
              <a:t>william.reyelt@state.ma.us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234" y="3754966"/>
            <a:ext cx="3348983" cy="251173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1189835"/>
      </p:ext>
    </p:extLst>
  </p:cSld>
  <p:clrMapOvr>
    <a:masterClrMapping/>
  </p:clrMapOvr>
  <p:transition spd="med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95105" y="313996"/>
            <a:ext cx="5411144" cy="556751"/>
          </a:xfrm>
        </p:spPr>
        <p:txBody>
          <a:bodyPr/>
          <a:lstStyle/>
          <a:p>
            <a:pPr eaLnBrk="1" hangingPunct="1"/>
            <a:r>
              <a:rPr lang="en-US" altLang="en-US" dirty="0"/>
              <a:t>40R Smart Growth &amp;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35691" y="1980728"/>
            <a:ext cx="8470558" cy="1462688"/>
          </a:xfrm>
        </p:spPr>
        <p:txBody>
          <a:bodyPr/>
          <a:lstStyle/>
          <a:p>
            <a:pPr eaLnBrk="1" hangingPunct="1"/>
            <a:r>
              <a:rPr lang="en-US" altLang="en-US" dirty="0"/>
              <a:t>Encourage housing production &amp; smart growth</a:t>
            </a:r>
          </a:p>
          <a:p>
            <a:pPr eaLnBrk="1" hangingPunct="1"/>
            <a:r>
              <a:rPr lang="en-US" altLang="en-US" dirty="0"/>
              <a:t>Financial incentives to municipalities for adoption &amp; implementation of smart growth zoning overlay districts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691" y="3278660"/>
            <a:ext cx="466261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588" lvl="0" indent="-509588" defTabSz="915988" fontAlgn="base">
              <a:spcBef>
                <a:spcPct val="3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n"/>
            </a:pPr>
            <a:r>
              <a:rPr lang="en-US" altLang="en-US" sz="2400" kern="0" dirty="0">
                <a:solidFill>
                  <a:srgbClr val="333399"/>
                </a:solidFill>
              </a:rPr>
              <a:t>Smart growth locations</a:t>
            </a:r>
          </a:p>
          <a:p>
            <a:pPr marL="509588" lvl="0" indent="-509588" defTabSz="915988" fontAlgn="base">
              <a:spcBef>
                <a:spcPct val="3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n"/>
            </a:pPr>
            <a:r>
              <a:rPr lang="en-US" altLang="en-US" sz="2400" kern="0" dirty="0">
                <a:solidFill>
                  <a:srgbClr val="333399"/>
                </a:solidFill>
              </a:rPr>
              <a:t>Allow by-right densities based on housing type</a:t>
            </a:r>
          </a:p>
          <a:p>
            <a:pPr marL="509588" lvl="0" indent="-509588" defTabSz="915988" fontAlgn="base">
              <a:spcBef>
                <a:spcPct val="3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n"/>
            </a:pPr>
            <a:r>
              <a:rPr lang="en-US" altLang="en-US" sz="2400" kern="0" dirty="0">
                <a:solidFill>
                  <a:srgbClr val="333399"/>
                </a:solidFill>
              </a:rPr>
              <a:t>Minimum 20% affordable</a:t>
            </a:r>
          </a:p>
          <a:p>
            <a:pPr marL="509588" lvl="0" indent="-509588" defTabSz="915988" fontAlgn="base">
              <a:spcBef>
                <a:spcPct val="3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n"/>
            </a:pPr>
            <a:r>
              <a:rPr lang="en-US" altLang="en-US" sz="2400" kern="0" dirty="0">
                <a:solidFill>
                  <a:srgbClr val="333399"/>
                </a:solidFill>
              </a:rPr>
              <a:t>Zoning incentive payment</a:t>
            </a:r>
          </a:p>
          <a:p>
            <a:pPr marL="509588" lvl="0" indent="-509588" defTabSz="915988" fontAlgn="base">
              <a:spcBef>
                <a:spcPct val="3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n"/>
            </a:pPr>
            <a:r>
              <a:rPr lang="en-US" altLang="en-US" sz="2400" kern="0" dirty="0">
                <a:solidFill>
                  <a:srgbClr val="333399"/>
                </a:solidFill>
              </a:rPr>
              <a:t>Density bonus payment</a:t>
            </a:r>
          </a:p>
          <a:p>
            <a:pPr marL="509588" lvl="0" indent="-509588" defTabSz="915988" fontAlgn="base">
              <a:spcBef>
                <a:spcPct val="30000"/>
              </a:spcBef>
              <a:spcAft>
                <a:spcPct val="0"/>
              </a:spcAft>
              <a:buClr>
                <a:srgbClr val="333399"/>
              </a:buClr>
              <a:buFont typeface="Wingdings" pitchFamily="2" charset="2"/>
              <a:buChar char="n"/>
            </a:pPr>
            <a:r>
              <a:rPr lang="en-US" altLang="en-US" sz="2400" kern="0" dirty="0">
                <a:solidFill>
                  <a:srgbClr val="333399"/>
                </a:solidFill>
              </a:rPr>
              <a:t>40S/school-reimbursement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2270" y="903698"/>
            <a:ext cx="543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kern="0" dirty="0">
                <a:solidFill>
                  <a:srgbClr val="FFFFFF"/>
                </a:solidFill>
                <a:ea typeface="+mj-ea"/>
                <a:cs typeface="+mj-cs"/>
              </a:rPr>
              <a:t>Starter Home Zoning Districts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96" y="3391129"/>
            <a:ext cx="3999382" cy="253553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348848"/>
      </p:ext>
    </p:extLst>
  </p:cSld>
  <p:clrMapOvr>
    <a:masterClrMapping/>
  </p:clrMapOvr>
  <p:transition spd="med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833" y="294372"/>
            <a:ext cx="4809782" cy="526421"/>
          </a:xfrm>
        </p:spPr>
        <p:txBody>
          <a:bodyPr/>
          <a:lstStyle/>
          <a:p>
            <a:pPr eaLnBrk="1" hangingPunct="1"/>
            <a:r>
              <a:rPr lang="en-US" altLang="en-US" dirty="0"/>
              <a:t>Housing Development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26242" y="1980727"/>
            <a:ext cx="4600965" cy="4644439"/>
          </a:xfrm>
        </p:spPr>
        <p:txBody>
          <a:bodyPr/>
          <a:lstStyle/>
          <a:p>
            <a:pPr eaLnBrk="1" hangingPunct="1"/>
            <a:r>
              <a:rPr lang="en-US" altLang="en-US" dirty="0"/>
              <a:t>Promotes market-rate housing in Gateway Cities</a:t>
            </a:r>
          </a:p>
          <a:p>
            <a:pPr eaLnBrk="1" hangingPunct="1"/>
            <a:r>
              <a:rPr lang="en-US" altLang="en-US" dirty="0"/>
              <a:t>Encourages development consistent with a locally adopted Plan &amp; Zone</a:t>
            </a:r>
          </a:p>
          <a:p>
            <a:pPr eaLnBrk="1" hangingPunct="1"/>
            <a:r>
              <a:rPr lang="en-US" altLang="en-US" dirty="0"/>
              <a:t>Flexible local tax increment exemption on improvements</a:t>
            </a:r>
          </a:p>
          <a:p>
            <a:pPr eaLnBrk="1" hangingPunct="1"/>
            <a:r>
              <a:rPr lang="en-US" altLang="en-US" dirty="0"/>
              <a:t>Up to 25% state tax credit on qualified improvements</a:t>
            </a:r>
          </a:p>
          <a:p>
            <a:pPr eaLnBrk="1" hangingPunct="1"/>
            <a:r>
              <a:rPr lang="en-US" altLang="en-US" dirty="0"/>
              <a:t>Predominantly market rate – affordability is capped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28" y="1980728"/>
            <a:ext cx="3626769" cy="457936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971883" y="841453"/>
            <a:ext cx="4809782" cy="5264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Incentive Program (HDIP)</a:t>
            </a:r>
          </a:p>
        </p:txBody>
      </p:sp>
    </p:spTree>
    <p:extLst>
      <p:ext uri="{BB962C8B-B14F-4D97-AF65-F5344CB8AC3E}">
        <p14:creationId xmlns:p14="http://schemas.microsoft.com/office/powerpoint/2010/main" val="1098808778"/>
      </p:ext>
    </p:extLst>
  </p:cSld>
  <p:clrMapOvr>
    <a:masterClrMapping/>
  </p:clrMapOvr>
  <p:transition spd="med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3880" y="872289"/>
            <a:ext cx="6170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Tax Increment Financing (UCH-TIF)</a:t>
            </a:r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35691" y="1980728"/>
            <a:ext cx="8232576" cy="3852805"/>
          </a:xfrm>
        </p:spPr>
        <p:txBody>
          <a:bodyPr/>
          <a:lstStyle/>
          <a:p>
            <a:pPr eaLnBrk="1" hangingPunct="1"/>
            <a:r>
              <a:rPr lang="en-US" altLang="en-US" dirty="0"/>
              <a:t>Promotes housing/mixed-use in commercial centers consistent with adopted plan &amp; zone</a:t>
            </a:r>
          </a:p>
          <a:p>
            <a:pPr eaLnBrk="1" hangingPunct="1"/>
            <a:r>
              <a:rPr lang="en-US" altLang="en-US" dirty="0"/>
              <a:t>New tax revenue for municipalities</a:t>
            </a:r>
          </a:p>
          <a:p>
            <a:pPr eaLnBrk="1" hangingPunct="1"/>
            <a:r>
              <a:rPr lang="en-US" altLang="en-US" dirty="0"/>
              <a:t>Amended to allow more flexibility</a:t>
            </a:r>
          </a:p>
          <a:p>
            <a:pPr eaLnBrk="1" hangingPunct="1"/>
            <a:r>
              <a:rPr lang="en-US" altLang="en-US" dirty="0"/>
              <a:t>Tax exemptions on improved value</a:t>
            </a:r>
          </a:p>
          <a:p>
            <a:pPr eaLnBrk="1" hangingPunct="1"/>
            <a:r>
              <a:rPr lang="en-US" altLang="en-US" dirty="0"/>
              <a:t>Allows for special assessments</a:t>
            </a:r>
          </a:p>
          <a:p>
            <a:pPr eaLnBrk="1" hangingPunct="1"/>
            <a:r>
              <a:rPr lang="en-US" altLang="en-US" dirty="0"/>
              <a:t>Flexible affordability requirements</a:t>
            </a:r>
          </a:p>
          <a:p>
            <a:pPr eaLnBrk="1" hangingPunct="1"/>
            <a:r>
              <a:rPr lang="en-US" altLang="en-US" dirty="0"/>
              <a:t>Not limited to Gateway Cities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481" y="2510439"/>
            <a:ext cx="2819247" cy="202654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700302" y="4953114"/>
            <a:ext cx="4144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333399"/>
                </a:solidFill>
              </a:rPr>
              <a:t>Linda </a:t>
            </a:r>
            <a:r>
              <a:rPr lang="en-US" sz="2400" b="1" dirty="0" err="1">
                <a:solidFill>
                  <a:srgbClr val="333399"/>
                </a:solidFill>
              </a:rPr>
              <a:t>Balzotti</a:t>
            </a:r>
            <a:endParaRPr lang="en-US" sz="2400" b="1" dirty="0">
              <a:solidFill>
                <a:srgbClr val="333399"/>
              </a:solidFill>
            </a:endParaRPr>
          </a:p>
          <a:p>
            <a:pPr algn="r"/>
            <a:r>
              <a:rPr lang="en-US" sz="2400" b="1" dirty="0">
                <a:solidFill>
                  <a:srgbClr val="333399"/>
                </a:solidFill>
              </a:rPr>
              <a:t>617.573.1446</a:t>
            </a:r>
          </a:p>
          <a:p>
            <a:pPr algn="r"/>
            <a:r>
              <a:rPr lang="en-US" sz="2400" b="1" dirty="0">
                <a:solidFill>
                  <a:srgbClr val="333399"/>
                </a:solidFill>
              </a:rPr>
              <a:t>linda.balzotti@state.ma.us</a:t>
            </a:r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395105" y="313996"/>
            <a:ext cx="5411144" cy="55675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2pPr>
            <a:lvl3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3pPr>
            <a:lvl4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4pPr>
            <a:lvl5pPr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457200"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r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kern="0" dirty="0"/>
              <a:t>Urban Center Housing</a:t>
            </a:r>
          </a:p>
        </p:txBody>
      </p:sp>
    </p:spTree>
    <p:extLst>
      <p:ext uri="{BB962C8B-B14F-4D97-AF65-F5344CB8AC3E}">
        <p14:creationId xmlns:p14="http://schemas.microsoft.com/office/powerpoint/2010/main" val="1841372018"/>
      </p:ext>
    </p:extLst>
  </p:cSld>
  <p:clrMapOvr>
    <a:masterClrMapping/>
  </p:clrMapOvr>
  <p:transition spd="med">
    <p:zoom dir="in"/>
  </p:transition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C0C0C0"/>
      </a:dk1>
      <a:lt1>
        <a:srgbClr val="FFFFFF"/>
      </a:lt1>
      <a:dk2>
        <a:srgbClr val="333399"/>
      </a:dk2>
      <a:lt2>
        <a:srgbClr val="FFFFFF"/>
      </a:lt2>
      <a:accent1>
        <a:srgbClr val="33CC33"/>
      </a:accent1>
      <a:accent2>
        <a:srgbClr val="990099"/>
      </a:accent2>
      <a:accent3>
        <a:srgbClr val="ADADCA"/>
      </a:accent3>
      <a:accent4>
        <a:srgbClr val="DADADA"/>
      </a:accent4>
      <a:accent5>
        <a:srgbClr val="ADE2AD"/>
      </a:accent5>
      <a:accent6>
        <a:srgbClr val="8A008A"/>
      </a:accent6>
      <a:hlink>
        <a:srgbClr val="FFCC00"/>
      </a:hlink>
      <a:folHlink>
        <a:srgbClr val="FF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C0C0C0"/>
        </a:dk1>
        <a:lt1>
          <a:srgbClr val="FFFFFF"/>
        </a:lt1>
        <a:dk2>
          <a:srgbClr val="003366"/>
        </a:dk2>
        <a:lt2>
          <a:srgbClr val="FFFFFF"/>
        </a:lt2>
        <a:accent1>
          <a:srgbClr val="33CCCC"/>
        </a:accent1>
        <a:accent2>
          <a:srgbClr val="3333CC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2D2DB9"/>
        </a:accent6>
        <a:hlink>
          <a:srgbClr val="00CC66"/>
        </a:hlink>
        <a:folHlink>
          <a:srgbClr val="FF94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C0C0C0"/>
        </a:dk1>
        <a:lt1>
          <a:srgbClr val="FFFFFF"/>
        </a:lt1>
        <a:dk2>
          <a:srgbClr val="003366"/>
        </a:dk2>
        <a:lt2>
          <a:srgbClr val="FFFFFF"/>
        </a:lt2>
        <a:accent1>
          <a:srgbClr val="00CC66"/>
        </a:accent1>
        <a:accent2>
          <a:srgbClr val="0066FF"/>
        </a:accent2>
        <a:accent3>
          <a:srgbClr val="AAADB8"/>
        </a:accent3>
        <a:accent4>
          <a:srgbClr val="DADADA"/>
        </a:accent4>
        <a:accent5>
          <a:srgbClr val="AAE2B8"/>
        </a:accent5>
        <a:accent6>
          <a:srgbClr val="005CE7"/>
        </a:accent6>
        <a:hlink>
          <a:srgbClr val="33CCCC"/>
        </a:hlink>
        <a:folHlink>
          <a:srgbClr val="FF94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C0C0C0"/>
        </a:dk1>
        <a:lt1>
          <a:srgbClr val="FFFFFF"/>
        </a:lt1>
        <a:dk2>
          <a:srgbClr val="006600"/>
        </a:dk2>
        <a:lt2>
          <a:srgbClr val="FFFFFF"/>
        </a:lt2>
        <a:accent1>
          <a:srgbClr val="C4B484"/>
        </a:accent1>
        <a:accent2>
          <a:srgbClr val="000066"/>
        </a:accent2>
        <a:accent3>
          <a:srgbClr val="AAB8AA"/>
        </a:accent3>
        <a:accent4>
          <a:srgbClr val="DADADA"/>
        </a:accent4>
        <a:accent5>
          <a:srgbClr val="DED6C2"/>
        </a:accent5>
        <a:accent6>
          <a:srgbClr val="00005C"/>
        </a:accent6>
        <a:hlink>
          <a:srgbClr val="A50021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C0C0C0"/>
        </a:dk1>
        <a:lt1>
          <a:srgbClr val="FFFFFF"/>
        </a:lt1>
        <a:dk2>
          <a:srgbClr val="777777"/>
        </a:dk2>
        <a:lt2>
          <a:srgbClr val="FFFFFF"/>
        </a:lt2>
        <a:accent1>
          <a:srgbClr val="006600"/>
        </a:accent1>
        <a:accent2>
          <a:srgbClr val="000066"/>
        </a:accent2>
        <a:accent3>
          <a:srgbClr val="BDBDBD"/>
        </a:accent3>
        <a:accent4>
          <a:srgbClr val="DADADA"/>
        </a:accent4>
        <a:accent5>
          <a:srgbClr val="AAB8AA"/>
        </a:accent5>
        <a:accent6>
          <a:srgbClr val="00005C"/>
        </a:accent6>
        <a:hlink>
          <a:srgbClr val="A50021"/>
        </a:hlink>
        <a:folHlink>
          <a:srgbClr val="C4B4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C0C0C0"/>
        </a:dk1>
        <a:lt1>
          <a:srgbClr val="FFFFFF"/>
        </a:lt1>
        <a:dk2>
          <a:srgbClr val="990099"/>
        </a:dk2>
        <a:lt2>
          <a:srgbClr val="FFFFFF"/>
        </a:lt2>
        <a:accent1>
          <a:srgbClr val="333399"/>
        </a:accent1>
        <a:accent2>
          <a:srgbClr val="FFCC00"/>
        </a:accent2>
        <a:accent3>
          <a:srgbClr val="CAAACA"/>
        </a:accent3>
        <a:accent4>
          <a:srgbClr val="DADADA"/>
        </a:accent4>
        <a:accent5>
          <a:srgbClr val="ADADCA"/>
        </a:accent5>
        <a:accent6>
          <a:srgbClr val="E7B900"/>
        </a:accent6>
        <a:hlink>
          <a:srgbClr val="33CC33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C0C0C0"/>
        </a:dk1>
        <a:lt1>
          <a:srgbClr val="FFFFFF"/>
        </a:lt1>
        <a:dk2>
          <a:srgbClr val="333399"/>
        </a:dk2>
        <a:lt2>
          <a:srgbClr val="FFFFFF"/>
        </a:lt2>
        <a:accent1>
          <a:srgbClr val="33CC33"/>
        </a:accent1>
        <a:accent2>
          <a:srgbClr val="990099"/>
        </a:accent2>
        <a:accent3>
          <a:srgbClr val="ADADCA"/>
        </a:accent3>
        <a:accent4>
          <a:srgbClr val="DADADA"/>
        </a:accent4>
        <a:accent5>
          <a:srgbClr val="ADE2AD"/>
        </a:accent5>
        <a:accent6>
          <a:srgbClr val="8A008A"/>
        </a:accent6>
        <a:hlink>
          <a:srgbClr val="FFCC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C0C0C0"/>
        </a:dk1>
        <a:lt1>
          <a:srgbClr val="FFFFFF"/>
        </a:lt1>
        <a:dk2>
          <a:srgbClr val="807C00"/>
        </a:dk2>
        <a:lt2>
          <a:srgbClr val="FFFFFF"/>
        </a:lt2>
        <a:accent1>
          <a:srgbClr val="003366"/>
        </a:accent1>
        <a:accent2>
          <a:srgbClr val="993366"/>
        </a:accent2>
        <a:accent3>
          <a:srgbClr val="C0BFAA"/>
        </a:accent3>
        <a:accent4>
          <a:srgbClr val="DADADA"/>
        </a:accent4>
        <a:accent5>
          <a:srgbClr val="AAADB8"/>
        </a:accent5>
        <a:accent6>
          <a:srgbClr val="8A2D5C"/>
        </a:accent6>
        <a:hlink>
          <a:srgbClr val="6699FF"/>
        </a:hlink>
        <a:folHlink>
          <a:srgbClr val="FF9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C0C0C0"/>
        </a:dk1>
        <a:lt1>
          <a:srgbClr val="FFFFFF"/>
        </a:lt1>
        <a:dk2>
          <a:srgbClr val="003366"/>
        </a:dk2>
        <a:lt2>
          <a:srgbClr val="FFFFFF"/>
        </a:lt2>
        <a:accent1>
          <a:srgbClr val="6699FF"/>
        </a:accent1>
        <a:accent2>
          <a:srgbClr val="807C00"/>
        </a:accent2>
        <a:accent3>
          <a:srgbClr val="AAADB8"/>
        </a:accent3>
        <a:accent4>
          <a:srgbClr val="DADADA"/>
        </a:accent4>
        <a:accent5>
          <a:srgbClr val="B8CAFF"/>
        </a:accent5>
        <a:accent6>
          <a:srgbClr val="737000"/>
        </a:accent6>
        <a:hlink>
          <a:srgbClr val="FF9400"/>
        </a:hlink>
        <a:folHlink>
          <a:srgbClr val="9933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</TotalTime>
  <Words>335</Words>
  <Application>Microsoft Office PowerPoint</Application>
  <PresentationFormat>On-screen Show (4:3)</PresentationFormat>
  <Paragraphs>41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Default Design</vt:lpstr>
      <vt:lpstr>PowerPoint Presentation</vt:lpstr>
      <vt:lpstr>40R Smart Growth &amp;</vt:lpstr>
      <vt:lpstr>Housing Development</vt:lpstr>
      <vt:lpstr>Tax Increment Financing (UCH-TIF)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40R Program Basics/Overview</dc:title>
  <dc:creator>Reyelt, William (OCD)</dc:creator>
  <cp:lastModifiedBy>Larry Field</cp:lastModifiedBy>
  <cp:revision>21</cp:revision>
  <dcterms:created xsi:type="dcterms:W3CDTF">2017-05-16T14:07:24Z</dcterms:created>
  <dcterms:modified xsi:type="dcterms:W3CDTF">2017-05-17T11:47:26Z</dcterms:modified>
</cp:coreProperties>
</file>