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1" r:id="rId2"/>
    <p:sldId id="257" r:id="rId3"/>
    <p:sldId id="258" r:id="rId4"/>
    <p:sldId id="259" r:id="rId5"/>
    <p:sldId id="260"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48"/>
  </p:normalViewPr>
  <p:slideViewPr>
    <p:cSldViewPr snapToGrid="0" snapToObjects="1">
      <p:cViewPr varScale="1">
        <p:scale>
          <a:sx n="88" d="100"/>
          <a:sy n="88" d="100"/>
        </p:scale>
        <p:origin x="-376"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A54673-7C05-1348-841C-2CE1EFEE1C77}" type="datetimeFigureOut">
              <a:rPr lang="en-US" smtClean="0"/>
              <a:t>5/18/17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7FF79-740B-E24A-8899-AF2A7265D8B8}" type="slidenum">
              <a:rPr lang="en-US" smtClean="0"/>
              <a:t>‹#›</a:t>
            </a:fld>
            <a:endParaRPr lang="en-US"/>
          </a:p>
        </p:txBody>
      </p:sp>
    </p:spTree>
    <p:extLst>
      <p:ext uri="{BB962C8B-B14F-4D97-AF65-F5344CB8AC3E}">
        <p14:creationId xmlns:p14="http://schemas.microsoft.com/office/powerpoint/2010/main" val="192404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D3A58E9-6C44-244E-8C37-5875BF992541}" type="slidenum">
              <a:rPr lang="en-GB"/>
              <a:pPr/>
              <a:t>1</a:t>
            </a:fld>
            <a:endParaRPr lang="en-GB"/>
          </a:p>
        </p:txBody>
      </p:sp>
      <p:sp>
        <p:nvSpPr>
          <p:cNvPr id="76802" name="Rectangle 2"/>
          <p:cNvSpPr>
            <a:spLocks noGrp="1" noRot="1" noChangeAspect="1" noChangeArrowheads="1" noTextEdit="1"/>
          </p:cNvSpPr>
          <p:nvPr>
            <p:ph type="sldImg"/>
          </p:nvPr>
        </p:nvSpPr>
        <p:spPr/>
      </p:sp>
      <p:sp>
        <p:nvSpPr>
          <p:cNvPr id="76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5324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Developers hold </a:t>
            </a:r>
            <a:r>
              <a:rPr lang="en-US" dirty="0" err="1" smtClean="0"/>
              <a:t>charrettes</a:t>
            </a:r>
            <a:r>
              <a:rPr lang="en-US" baseline="0" dirty="0" smtClean="0"/>
              <a:t> and community forums for their projects only when they are asked or required to.  There’s a sense of entitlement with development that leads to unhealthy and counterproductive tactics in order to push a project through an already existing and archaic approval process.  Further, when developers conduct these community meetings, many of the critical business decisions have been made, namely, : what’s being built, how big, how nice, and who is it for?</a:t>
            </a:r>
          </a:p>
          <a:p>
            <a:pPr marL="228600" indent="-228600">
              <a:buAutoNum type="arabicParenR"/>
            </a:pPr>
            <a:endParaRPr lang="en-US" baseline="0" dirty="0" smtClean="0"/>
          </a:p>
          <a:p>
            <a:pPr marL="228600" indent="-228600">
              <a:buAutoNum type="arabicParenR"/>
            </a:pPr>
            <a:r>
              <a:rPr lang="en-US" baseline="0" dirty="0" smtClean="0"/>
              <a:t>Because of these issues, communities hate development.  Consequently, they push legislators to tighten up zoning to reduce the effects of change that can be imparted by the developer on their surroundings.  It’s a vicious circle.  </a:t>
            </a:r>
          </a:p>
          <a:p>
            <a:pPr marL="228600" indent="-228600">
              <a:buAutoNum type="arabicParenR"/>
            </a:pPr>
            <a:endParaRPr lang="en-US" baseline="0" dirty="0" smtClean="0"/>
          </a:p>
          <a:p>
            <a:pPr marL="228600" indent="-228600">
              <a:buAutoNum type="arabicParenR"/>
            </a:pPr>
            <a:r>
              <a:rPr lang="en-US" baseline="0" dirty="0" smtClean="0"/>
              <a:t>Developers need to open up the process to community members, open up the secret tool box of development, and hopefully work with communities to reduce unnecessary restrictions that don’t matter (like parapet wall height), and focus on things that do matter, like visibility corridors and pedestrian friendly access.</a:t>
            </a:r>
          </a:p>
          <a:p>
            <a:pPr marL="228600" indent="-228600">
              <a:buAutoNum type="arabicParenR"/>
            </a:pPr>
            <a:endParaRPr lang="en-US" baseline="0" dirty="0" smtClean="0"/>
          </a:p>
          <a:p>
            <a:pPr marL="228600" indent="-228600">
              <a:buAutoNum type="arabicParenR"/>
            </a:pPr>
            <a:endParaRPr lang="en-US" dirty="0"/>
          </a:p>
        </p:txBody>
      </p:sp>
      <p:sp>
        <p:nvSpPr>
          <p:cNvPr id="4" name="Slide Number Placeholder 3"/>
          <p:cNvSpPr>
            <a:spLocks noGrp="1"/>
          </p:cNvSpPr>
          <p:nvPr>
            <p:ph type="sldNum" idx="10"/>
          </p:nvPr>
        </p:nvSpPr>
        <p:spPr/>
        <p:txBody>
          <a:bodyPr/>
          <a:lstStyle/>
          <a:p>
            <a:fld id="{6736A607-8792-4241-AFEA-3831E00D6A9F}" type="slidenum">
              <a:rPr lang="en-GB" smtClean="0"/>
              <a:pPr/>
              <a:t>2</a:t>
            </a:fld>
            <a:endParaRPr lang="en-GB"/>
          </a:p>
        </p:txBody>
      </p:sp>
    </p:spTree>
    <p:extLst>
      <p:ext uri="{BB962C8B-B14F-4D97-AF65-F5344CB8AC3E}">
        <p14:creationId xmlns:p14="http://schemas.microsoft.com/office/powerpoint/2010/main" val="642197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6258F8-EB81-9145-BDAC-10D94EF7D910}" type="datetimeFigureOut">
              <a:rPr lang="en-US" smtClean="0"/>
              <a:t>5/18/17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4B743-2B80-824C-8C8F-C653C64BB98B}" type="slidenum">
              <a:rPr lang="en-US" smtClean="0"/>
              <a:t>‹#›</a:t>
            </a:fld>
            <a:endParaRPr lang="en-US"/>
          </a:p>
        </p:txBody>
      </p:sp>
    </p:spTree>
    <p:extLst>
      <p:ext uri="{BB962C8B-B14F-4D97-AF65-F5344CB8AC3E}">
        <p14:creationId xmlns:p14="http://schemas.microsoft.com/office/powerpoint/2010/main" val="728085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6258F8-EB81-9145-BDAC-10D94EF7D910}" type="datetimeFigureOut">
              <a:rPr lang="en-US" smtClean="0"/>
              <a:t>5/18/17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4B743-2B80-824C-8C8F-C653C64BB98B}" type="slidenum">
              <a:rPr lang="en-US" smtClean="0"/>
              <a:t>‹#›</a:t>
            </a:fld>
            <a:endParaRPr lang="en-US"/>
          </a:p>
        </p:txBody>
      </p:sp>
    </p:spTree>
    <p:extLst>
      <p:ext uri="{BB962C8B-B14F-4D97-AF65-F5344CB8AC3E}">
        <p14:creationId xmlns:p14="http://schemas.microsoft.com/office/powerpoint/2010/main" val="1181600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6258F8-EB81-9145-BDAC-10D94EF7D910}" type="datetimeFigureOut">
              <a:rPr lang="en-US" smtClean="0"/>
              <a:t>5/18/17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4B743-2B80-824C-8C8F-C653C64BB98B}" type="slidenum">
              <a:rPr lang="en-US" smtClean="0"/>
              <a:t>‹#›</a:t>
            </a:fld>
            <a:endParaRPr lang="en-US"/>
          </a:p>
        </p:txBody>
      </p:sp>
    </p:spTree>
    <p:extLst>
      <p:ext uri="{BB962C8B-B14F-4D97-AF65-F5344CB8AC3E}">
        <p14:creationId xmlns:p14="http://schemas.microsoft.com/office/powerpoint/2010/main" val="1370722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6258F8-EB81-9145-BDAC-10D94EF7D910}" type="datetimeFigureOut">
              <a:rPr lang="en-US" smtClean="0"/>
              <a:t>5/18/17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4B743-2B80-824C-8C8F-C653C64BB98B}" type="slidenum">
              <a:rPr lang="en-US" smtClean="0"/>
              <a:t>‹#›</a:t>
            </a:fld>
            <a:endParaRPr lang="en-US"/>
          </a:p>
        </p:txBody>
      </p:sp>
    </p:spTree>
    <p:extLst>
      <p:ext uri="{BB962C8B-B14F-4D97-AF65-F5344CB8AC3E}">
        <p14:creationId xmlns:p14="http://schemas.microsoft.com/office/powerpoint/2010/main" val="575514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6258F8-EB81-9145-BDAC-10D94EF7D910}" type="datetimeFigureOut">
              <a:rPr lang="en-US" smtClean="0"/>
              <a:t>5/18/17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4B743-2B80-824C-8C8F-C653C64BB98B}" type="slidenum">
              <a:rPr lang="en-US" smtClean="0"/>
              <a:t>‹#›</a:t>
            </a:fld>
            <a:endParaRPr lang="en-US"/>
          </a:p>
        </p:txBody>
      </p:sp>
    </p:spTree>
    <p:extLst>
      <p:ext uri="{BB962C8B-B14F-4D97-AF65-F5344CB8AC3E}">
        <p14:creationId xmlns:p14="http://schemas.microsoft.com/office/powerpoint/2010/main" val="399132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6258F8-EB81-9145-BDAC-10D94EF7D910}" type="datetimeFigureOut">
              <a:rPr lang="en-US" smtClean="0"/>
              <a:t>5/18/17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4B743-2B80-824C-8C8F-C653C64BB98B}" type="slidenum">
              <a:rPr lang="en-US" smtClean="0"/>
              <a:t>‹#›</a:t>
            </a:fld>
            <a:endParaRPr lang="en-US"/>
          </a:p>
        </p:txBody>
      </p:sp>
    </p:spTree>
    <p:extLst>
      <p:ext uri="{BB962C8B-B14F-4D97-AF65-F5344CB8AC3E}">
        <p14:creationId xmlns:p14="http://schemas.microsoft.com/office/powerpoint/2010/main" val="1630380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6258F8-EB81-9145-BDAC-10D94EF7D910}" type="datetimeFigureOut">
              <a:rPr lang="en-US" smtClean="0"/>
              <a:t>5/18/17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54B743-2B80-824C-8C8F-C653C64BB98B}" type="slidenum">
              <a:rPr lang="en-US" smtClean="0"/>
              <a:t>‹#›</a:t>
            </a:fld>
            <a:endParaRPr lang="en-US"/>
          </a:p>
        </p:txBody>
      </p:sp>
    </p:spTree>
    <p:extLst>
      <p:ext uri="{BB962C8B-B14F-4D97-AF65-F5344CB8AC3E}">
        <p14:creationId xmlns:p14="http://schemas.microsoft.com/office/powerpoint/2010/main" val="205790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6258F8-EB81-9145-BDAC-10D94EF7D910}" type="datetimeFigureOut">
              <a:rPr lang="en-US" smtClean="0"/>
              <a:t>5/18/17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54B743-2B80-824C-8C8F-C653C64BB98B}" type="slidenum">
              <a:rPr lang="en-US" smtClean="0"/>
              <a:t>‹#›</a:t>
            </a:fld>
            <a:endParaRPr lang="en-US"/>
          </a:p>
        </p:txBody>
      </p:sp>
    </p:spTree>
    <p:extLst>
      <p:ext uri="{BB962C8B-B14F-4D97-AF65-F5344CB8AC3E}">
        <p14:creationId xmlns:p14="http://schemas.microsoft.com/office/powerpoint/2010/main" val="1908694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6258F8-EB81-9145-BDAC-10D94EF7D910}" type="datetimeFigureOut">
              <a:rPr lang="en-US" smtClean="0"/>
              <a:t>5/18/17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54B743-2B80-824C-8C8F-C653C64BB98B}" type="slidenum">
              <a:rPr lang="en-US" smtClean="0"/>
              <a:t>‹#›</a:t>
            </a:fld>
            <a:endParaRPr lang="en-US"/>
          </a:p>
        </p:txBody>
      </p:sp>
    </p:spTree>
    <p:extLst>
      <p:ext uri="{BB962C8B-B14F-4D97-AF65-F5344CB8AC3E}">
        <p14:creationId xmlns:p14="http://schemas.microsoft.com/office/powerpoint/2010/main" val="319440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6258F8-EB81-9145-BDAC-10D94EF7D910}" type="datetimeFigureOut">
              <a:rPr lang="en-US" smtClean="0"/>
              <a:t>5/18/17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4B743-2B80-824C-8C8F-C653C64BB98B}" type="slidenum">
              <a:rPr lang="en-US" smtClean="0"/>
              <a:t>‹#›</a:t>
            </a:fld>
            <a:endParaRPr lang="en-US"/>
          </a:p>
        </p:txBody>
      </p:sp>
    </p:spTree>
    <p:extLst>
      <p:ext uri="{BB962C8B-B14F-4D97-AF65-F5344CB8AC3E}">
        <p14:creationId xmlns:p14="http://schemas.microsoft.com/office/powerpoint/2010/main" val="120996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6258F8-EB81-9145-BDAC-10D94EF7D910}" type="datetimeFigureOut">
              <a:rPr lang="en-US" smtClean="0"/>
              <a:t>5/18/17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4B743-2B80-824C-8C8F-C653C64BB98B}" type="slidenum">
              <a:rPr lang="en-US" smtClean="0"/>
              <a:t>‹#›</a:t>
            </a:fld>
            <a:endParaRPr lang="en-US"/>
          </a:p>
        </p:txBody>
      </p:sp>
    </p:spTree>
    <p:extLst>
      <p:ext uri="{BB962C8B-B14F-4D97-AF65-F5344CB8AC3E}">
        <p14:creationId xmlns:p14="http://schemas.microsoft.com/office/powerpoint/2010/main" val="20627125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6258F8-EB81-9145-BDAC-10D94EF7D910}" type="datetimeFigureOut">
              <a:rPr lang="en-US" smtClean="0"/>
              <a:t>5/18/17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54B743-2B80-824C-8C8F-C653C64BB98B}" type="slidenum">
              <a:rPr lang="en-US" smtClean="0"/>
              <a:t>‹#›</a:t>
            </a:fld>
            <a:endParaRPr lang="en-US"/>
          </a:p>
        </p:txBody>
      </p:sp>
    </p:spTree>
    <p:extLst>
      <p:ext uri="{BB962C8B-B14F-4D97-AF65-F5344CB8AC3E}">
        <p14:creationId xmlns:p14="http://schemas.microsoft.com/office/powerpoint/2010/main" val="1188589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emf"/><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JPG"/><Relationship Id="rId6" Type="http://schemas.openxmlformats.org/officeDocument/2006/relationships/image" Target="../media/image12.JPG"/><Relationship Id="rId7" Type="http://schemas.openxmlformats.org/officeDocument/2006/relationships/image" Target="../media/image13.JPG"/><Relationship Id="rId8"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hyperlink" Target="http://www.bit.ly/andoverhistoricmilldistric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 Jul 11, 3 14 01 PM.jpg"/>
          <p:cNvPicPr>
            <a:picLocks noChangeAspect="1"/>
          </p:cNvPicPr>
          <p:nvPr/>
        </p:nvPicPr>
        <p:blipFill>
          <a:blip r:embed="rId3" cstate="print">
            <a:alphaModFix amt="14000"/>
            <a:extLst>
              <a:ext uri="{28A0092B-C50C-407E-A947-70E740481C1C}">
                <a14:useLocalDpi xmlns:a14="http://schemas.microsoft.com/office/drawing/2010/main"/>
              </a:ext>
            </a:extLst>
          </a:blip>
          <a:stretch>
            <a:fillRect/>
          </a:stretch>
        </p:blipFill>
        <p:spPr>
          <a:xfrm>
            <a:off x="1671861" y="4189402"/>
            <a:ext cx="9144960" cy="2198738"/>
          </a:xfrm>
          <a:prstGeom prst="rect">
            <a:avLst/>
          </a:prstGeom>
        </p:spPr>
      </p:pic>
      <p:sp>
        <p:nvSpPr>
          <p:cNvPr id="75779" name="Text Box 3"/>
          <p:cNvSpPr txBox="1">
            <a:spLocks noChangeArrowheads="1"/>
          </p:cNvSpPr>
          <p:nvPr/>
        </p:nvSpPr>
        <p:spPr bwMode="auto">
          <a:xfrm>
            <a:off x="1740983" y="2231533"/>
            <a:ext cx="8779162" cy="396457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82893" tIns="41446" rIns="82893" bIns="41446">
            <a:spAutoFit/>
          </a:bodyPr>
          <a:lstStyle>
            <a:lvl1pPr>
              <a:defRPr>
                <a:solidFill>
                  <a:srgbClr val="000000"/>
                </a:solidFill>
                <a:latin typeface="Arial" charset="0"/>
                <a:ea typeface="ＭＳ Ｐゴシック" charset="0"/>
              </a:defRPr>
            </a:lvl1pPr>
            <a:lvl2pPr marL="457200">
              <a:defRPr>
                <a:solidFill>
                  <a:srgbClr val="000000"/>
                </a:solidFill>
                <a:latin typeface="Arial" charset="0"/>
                <a:ea typeface="ＭＳ Ｐゴシック" charset="0"/>
              </a:defRPr>
            </a:lvl2pPr>
            <a:lvl3pPr marL="914400">
              <a:defRPr>
                <a:solidFill>
                  <a:srgbClr val="000000"/>
                </a:solidFill>
                <a:latin typeface="Arial" charset="0"/>
                <a:ea typeface="ＭＳ Ｐゴシック" charset="0"/>
              </a:defRPr>
            </a:lvl3pPr>
            <a:lvl4pPr marL="1371600">
              <a:defRPr>
                <a:solidFill>
                  <a:srgbClr val="000000"/>
                </a:solidFill>
                <a:latin typeface="Arial" charset="0"/>
                <a:ea typeface="ＭＳ Ｐゴシック" charset="0"/>
              </a:defRPr>
            </a:lvl4pPr>
            <a:lvl5pPr marL="1828800">
              <a:defRPr>
                <a:solidFill>
                  <a:srgbClr val="000000"/>
                </a:solidFill>
                <a:latin typeface="Arial" charset="0"/>
                <a:ea typeface="ＭＳ Ｐゴシック" charset="0"/>
              </a:defRPr>
            </a:lvl5pPr>
            <a:lvl6pPr fontAlgn="base" hangingPunct="0">
              <a:lnSpc>
                <a:spcPct val="93000"/>
              </a:lnSpc>
              <a:spcBef>
                <a:spcPct val="0"/>
              </a:spcBef>
              <a:spcAft>
                <a:spcPct val="0"/>
              </a:spcAft>
              <a:buClr>
                <a:srgbClr val="000000"/>
              </a:buClr>
              <a:buSzPct val="45000"/>
              <a:buFont typeface="Wingdings" charset="0"/>
              <a:defRPr>
                <a:solidFill>
                  <a:srgbClr val="000000"/>
                </a:solidFill>
                <a:latin typeface="Arial" charset="0"/>
                <a:ea typeface="ＭＳ Ｐゴシック" charset="0"/>
              </a:defRPr>
            </a:lvl6pPr>
            <a:lvl7pPr fontAlgn="base" hangingPunct="0">
              <a:lnSpc>
                <a:spcPct val="93000"/>
              </a:lnSpc>
              <a:spcBef>
                <a:spcPct val="0"/>
              </a:spcBef>
              <a:spcAft>
                <a:spcPct val="0"/>
              </a:spcAft>
              <a:buClr>
                <a:srgbClr val="000000"/>
              </a:buClr>
              <a:buSzPct val="45000"/>
              <a:buFont typeface="Wingdings" charset="0"/>
              <a:defRPr>
                <a:solidFill>
                  <a:srgbClr val="000000"/>
                </a:solidFill>
                <a:latin typeface="Arial" charset="0"/>
                <a:ea typeface="ＭＳ Ｐゴシック" charset="0"/>
              </a:defRPr>
            </a:lvl7pPr>
            <a:lvl8pPr fontAlgn="base" hangingPunct="0">
              <a:lnSpc>
                <a:spcPct val="93000"/>
              </a:lnSpc>
              <a:spcBef>
                <a:spcPct val="0"/>
              </a:spcBef>
              <a:spcAft>
                <a:spcPct val="0"/>
              </a:spcAft>
              <a:buClr>
                <a:srgbClr val="000000"/>
              </a:buClr>
              <a:buSzPct val="45000"/>
              <a:buFont typeface="Wingdings" charset="0"/>
              <a:defRPr>
                <a:solidFill>
                  <a:srgbClr val="000000"/>
                </a:solidFill>
                <a:latin typeface="Arial" charset="0"/>
                <a:ea typeface="ＭＳ Ｐゴシック" charset="0"/>
              </a:defRPr>
            </a:lvl8pPr>
            <a:lvl9pPr fontAlgn="base" hangingPunct="0">
              <a:lnSpc>
                <a:spcPct val="93000"/>
              </a:lnSpc>
              <a:spcBef>
                <a:spcPct val="0"/>
              </a:spcBef>
              <a:spcAft>
                <a:spcPct val="0"/>
              </a:spcAft>
              <a:buClr>
                <a:srgbClr val="000000"/>
              </a:buClr>
              <a:buSzPct val="45000"/>
              <a:buFont typeface="Wingdings" charset="0"/>
              <a:defRPr>
                <a:solidFill>
                  <a:srgbClr val="000000"/>
                </a:solidFill>
                <a:latin typeface="Arial" charset="0"/>
                <a:ea typeface="ＭＳ Ｐゴシック" charset="0"/>
              </a:defRPr>
            </a:lvl9pPr>
          </a:lstStyle>
          <a:p>
            <a:pPr algn="ctr" defTabSz="828941"/>
            <a:endParaRPr lang="en-US" sz="2903" b="1" dirty="0">
              <a:effectLst>
                <a:outerShdw blurRad="38100" dist="38100" dir="2700000" algn="tl">
                  <a:srgbClr val="DDDDDD"/>
                </a:outerShdw>
              </a:effectLst>
              <a:latin typeface="+mn-lt"/>
              <a:cs typeface="Abadi MT Condensed Light"/>
            </a:endParaRPr>
          </a:p>
          <a:p>
            <a:pPr algn="ctr" defTabSz="828941"/>
            <a:r>
              <a:rPr lang="en-US" sz="4445" b="1" dirty="0" smtClean="0">
                <a:solidFill>
                  <a:srgbClr val="00B07A"/>
                </a:solidFill>
                <a:effectLst>
                  <a:outerShdw blurRad="38100" dist="38100" dir="2700000" algn="tl">
                    <a:srgbClr val="DDDDDD"/>
                  </a:outerShdw>
                </a:effectLst>
                <a:latin typeface="Palatino Linotype" pitchFamily="18" charset="0"/>
                <a:cs typeface="Abadi MT Condensed Light"/>
              </a:rPr>
              <a:t>Getting to YES In My Backyard!</a:t>
            </a:r>
            <a:endParaRPr lang="en-US" sz="4445" b="1" dirty="0">
              <a:solidFill>
                <a:srgbClr val="00B07A"/>
              </a:solidFill>
              <a:effectLst>
                <a:outerShdw blurRad="38100" dist="38100" dir="2700000" algn="tl">
                  <a:srgbClr val="DDDDDD"/>
                </a:outerShdw>
              </a:effectLst>
              <a:latin typeface="Palatino Linotype" pitchFamily="18" charset="0"/>
              <a:cs typeface="Abadi MT Condensed Light"/>
            </a:endParaRPr>
          </a:p>
          <a:p>
            <a:pPr algn="ctr" defTabSz="828941"/>
            <a:endParaRPr lang="en-US" sz="4445" b="1" dirty="0">
              <a:effectLst>
                <a:outerShdw blurRad="38100" dist="38100" dir="2700000" algn="tl">
                  <a:srgbClr val="DDDDDD"/>
                </a:outerShdw>
              </a:effectLst>
              <a:latin typeface="+mn-lt"/>
              <a:cs typeface="Abadi MT Condensed Light"/>
            </a:endParaRPr>
          </a:p>
          <a:p>
            <a:pPr algn="ctr" defTabSz="828941"/>
            <a:endParaRPr lang="en-US" sz="2903" b="1" dirty="0">
              <a:effectLst>
                <a:outerShdw blurRad="38100" dist="38100" dir="2700000" algn="tl">
                  <a:srgbClr val="DDDDDD"/>
                </a:outerShdw>
              </a:effectLst>
              <a:latin typeface="+mn-lt"/>
              <a:cs typeface="Abadi MT Condensed Light"/>
            </a:endParaRPr>
          </a:p>
          <a:p>
            <a:pPr algn="ctr" defTabSz="828941"/>
            <a:endParaRPr lang="en-US" sz="2903" dirty="0">
              <a:effectLst>
                <a:outerShdw blurRad="38100" dist="38100" dir="2700000" algn="tl">
                  <a:srgbClr val="DDDDDD"/>
                </a:outerShdw>
              </a:effectLst>
              <a:latin typeface="Palatino Linotype" pitchFamily="18" charset="0"/>
              <a:cs typeface="Abadi MT Condensed Light"/>
            </a:endParaRPr>
          </a:p>
          <a:p>
            <a:pPr algn="ctr" defTabSz="828941"/>
            <a:r>
              <a:rPr lang="en-US" sz="2903" dirty="0">
                <a:effectLst>
                  <a:outerShdw blurRad="38100" dist="38100" dir="2700000" algn="tl">
                    <a:srgbClr val="DDDDDD"/>
                  </a:outerShdw>
                </a:effectLst>
                <a:latin typeface="Palatino Linotype" pitchFamily="18" charset="0"/>
                <a:cs typeface="Angsana New" pitchFamily="18" charset="-34"/>
              </a:rPr>
              <a:t>Entegra Development &amp; Investment, LLC</a:t>
            </a:r>
          </a:p>
          <a:p>
            <a:pPr algn="ctr" defTabSz="828941"/>
            <a:endParaRPr lang="en-US" sz="2903" dirty="0">
              <a:effectLst>
                <a:outerShdw blurRad="38100" dist="38100" dir="2700000" algn="tl">
                  <a:srgbClr val="DDDDDD"/>
                </a:outerShdw>
              </a:effectLst>
              <a:latin typeface="Palatino Linotype" pitchFamily="18" charset="0"/>
              <a:cs typeface="Angsana New" pitchFamily="18" charset="-34"/>
            </a:endParaRPr>
          </a:p>
          <a:p>
            <a:pPr algn="ctr" defTabSz="828941"/>
            <a:r>
              <a:rPr lang="en-US" sz="1814" dirty="0">
                <a:effectLst>
                  <a:outerShdw blurRad="38100" dist="38100" dir="2700000" algn="tl">
                    <a:srgbClr val="DDDDDD"/>
                  </a:outerShdw>
                </a:effectLst>
                <a:latin typeface="Palatino Linotype" pitchFamily="18" charset="0"/>
                <a:cs typeface="Angsana New" pitchFamily="18" charset="-34"/>
              </a:rPr>
              <a:t>Sustainable | Development | Consulting</a:t>
            </a:r>
          </a:p>
        </p:txBody>
      </p:sp>
      <p:pic>
        <p:nvPicPr>
          <p:cNvPr id="4" name="Picture 3" descr="ENTEGRA NEW LOGO FINAL 2014.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6546" y="525658"/>
            <a:ext cx="4978603" cy="1338487"/>
          </a:xfrm>
          <a:prstGeom prst="rect">
            <a:avLst/>
          </a:prstGeom>
        </p:spPr>
      </p:pic>
    </p:spTree>
    <p:extLst>
      <p:ext uri="{BB962C8B-B14F-4D97-AF65-F5344CB8AC3E}">
        <p14:creationId xmlns:p14="http://schemas.microsoft.com/office/powerpoint/2010/main" val="15224390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2739508" y="159476"/>
            <a:ext cx="6661170" cy="53042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893" tIns="41446" rIns="82893" bIns="41446">
            <a:spAutoFit/>
          </a:bodyPr>
          <a:lstStyle>
            <a:lvl1pPr>
              <a:defRPr>
                <a:solidFill>
                  <a:srgbClr val="000000"/>
                </a:solidFill>
                <a:latin typeface="Arial" charset="0"/>
                <a:ea typeface="ＭＳ Ｐゴシック" charset="0"/>
              </a:defRPr>
            </a:lvl1pPr>
            <a:lvl2pPr marL="457200">
              <a:defRPr>
                <a:solidFill>
                  <a:srgbClr val="000000"/>
                </a:solidFill>
                <a:latin typeface="Arial" charset="0"/>
                <a:ea typeface="ＭＳ Ｐゴシック" charset="0"/>
              </a:defRPr>
            </a:lvl2pPr>
            <a:lvl3pPr marL="914400">
              <a:defRPr>
                <a:solidFill>
                  <a:srgbClr val="000000"/>
                </a:solidFill>
                <a:latin typeface="Arial" charset="0"/>
                <a:ea typeface="ＭＳ Ｐゴシック" charset="0"/>
              </a:defRPr>
            </a:lvl3pPr>
            <a:lvl4pPr marL="1371600">
              <a:defRPr>
                <a:solidFill>
                  <a:srgbClr val="000000"/>
                </a:solidFill>
                <a:latin typeface="Arial" charset="0"/>
                <a:ea typeface="ＭＳ Ｐゴシック" charset="0"/>
              </a:defRPr>
            </a:lvl4pPr>
            <a:lvl5pPr marL="1828800">
              <a:defRPr>
                <a:solidFill>
                  <a:srgbClr val="000000"/>
                </a:solidFill>
                <a:latin typeface="Arial" charset="0"/>
                <a:ea typeface="ＭＳ Ｐゴシック" charset="0"/>
              </a:defRPr>
            </a:lvl5pPr>
            <a:lvl6pPr fontAlgn="base" hangingPunct="0">
              <a:lnSpc>
                <a:spcPct val="93000"/>
              </a:lnSpc>
              <a:spcBef>
                <a:spcPct val="0"/>
              </a:spcBef>
              <a:spcAft>
                <a:spcPct val="0"/>
              </a:spcAft>
              <a:buClr>
                <a:srgbClr val="000000"/>
              </a:buClr>
              <a:buSzPct val="45000"/>
              <a:buFont typeface="Wingdings" charset="0"/>
              <a:defRPr>
                <a:solidFill>
                  <a:srgbClr val="000000"/>
                </a:solidFill>
                <a:latin typeface="Arial" charset="0"/>
                <a:ea typeface="ＭＳ Ｐゴシック" charset="0"/>
              </a:defRPr>
            </a:lvl6pPr>
            <a:lvl7pPr fontAlgn="base" hangingPunct="0">
              <a:lnSpc>
                <a:spcPct val="93000"/>
              </a:lnSpc>
              <a:spcBef>
                <a:spcPct val="0"/>
              </a:spcBef>
              <a:spcAft>
                <a:spcPct val="0"/>
              </a:spcAft>
              <a:buClr>
                <a:srgbClr val="000000"/>
              </a:buClr>
              <a:buSzPct val="45000"/>
              <a:buFont typeface="Wingdings" charset="0"/>
              <a:defRPr>
                <a:solidFill>
                  <a:srgbClr val="000000"/>
                </a:solidFill>
                <a:latin typeface="Arial" charset="0"/>
                <a:ea typeface="ＭＳ Ｐゴシック" charset="0"/>
              </a:defRPr>
            </a:lvl7pPr>
            <a:lvl8pPr fontAlgn="base" hangingPunct="0">
              <a:lnSpc>
                <a:spcPct val="93000"/>
              </a:lnSpc>
              <a:spcBef>
                <a:spcPct val="0"/>
              </a:spcBef>
              <a:spcAft>
                <a:spcPct val="0"/>
              </a:spcAft>
              <a:buClr>
                <a:srgbClr val="000000"/>
              </a:buClr>
              <a:buSzPct val="45000"/>
              <a:buFont typeface="Wingdings" charset="0"/>
              <a:defRPr>
                <a:solidFill>
                  <a:srgbClr val="000000"/>
                </a:solidFill>
                <a:latin typeface="Arial" charset="0"/>
                <a:ea typeface="ＭＳ Ｐゴシック" charset="0"/>
              </a:defRPr>
            </a:lvl8pPr>
            <a:lvl9pPr fontAlgn="base" hangingPunct="0">
              <a:lnSpc>
                <a:spcPct val="93000"/>
              </a:lnSpc>
              <a:spcBef>
                <a:spcPct val="0"/>
              </a:spcBef>
              <a:spcAft>
                <a:spcPct val="0"/>
              </a:spcAft>
              <a:buClr>
                <a:srgbClr val="000000"/>
              </a:buClr>
              <a:buSzPct val="45000"/>
              <a:buFont typeface="Wingdings" charset="0"/>
              <a:defRPr>
                <a:solidFill>
                  <a:srgbClr val="000000"/>
                </a:solidFill>
                <a:latin typeface="Arial" charset="0"/>
                <a:ea typeface="ＭＳ Ｐゴシック" charset="0"/>
              </a:defRPr>
            </a:lvl9pPr>
          </a:lstStyle>
          <a:p>
            <a:pPr algn="ctr" defTabSz="828941"/>
            <a:r>
              <a:rPr lang="en-US" sz="2903" b="1" dirty="0">
                <a:solidFill>
                  <a:srgbClr val="00B07A"/>
                </a:solidFill>
                <a:effectLst>
                  <a:outerShdw blurRad="38100" dist="38100" dir="2700000" algn="tl">
                    <a:srgbClr val="DDDDDD"/>
                  </a:outerShdw>
                </a:effectLst>
                <a:latin typeface="Palatino Linotype" pitchFamily="18" charset="0"/>
              </a:rPr>
              <a:t>Reinventing the Development Process</a:t>
            </a:r>
          </a:p>
        </p:txBody>
      </p:sp>
      <p:sp>
        <p:nvSpPr>
          <p:cNvPr id="4" name="Text Box 38"/>
          <p:cNvSpPr txBox="1">
            <a:spLocks noChangeArrowheads="1"/>
          </p:cNvSpPr>
          <p:nvPr/>
        </p:nvSpPr>
        <p:spPr bwMode="auto">
          <a:xfrm>
            <a:off x="1810118" y="871292"/>
            <a:ext cx="8295270" cy="134013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82893" tIns="41446" rIns="82893" bIns="41446">
            <a:spAutoFit/>
          </a:bodyPr>
          <a:lstStyle/>
          <a:p>
            <a:r>
              <a:rPr lang="en-US" sz="1633" b="1" dirty="0"/>
              <a:t>Thing 1: </a:t>
            </a:r>
            <a:r>
              <a:rPr lang="en-US" sz="1633" dirty="0"/>
              <a:t>Development is often conducted with “doors closed.”</a:t>
            </a:r>
          </a:p>
          <a:p>
            <a:endParaRPr lang="en-US" sz="1633" b="1" dirty="0"/>
          </a:p>
          <a:p>
            <a:r>
              <a:rPr lang="en-US" sz="1633" b="1" dirty="0"/>
              <a:t>Thing 2: </a:t>
            </a:r>
            <a:r>
              <a:rPr lang="en-US" sz="1633" dirty="0"/>
              <a:t>Communities distrust developers.</a:t>
            </a:r>
          </a:p>
          <a:p>
            <a:endParaRPr lang="en-US" sz="1633" b="1" dirty="0"/>
          </a:p>
          <a:p>
            <a:r>
              <a:rPr lang="en-US" sz="1633" b="1" dirty="0"/>
              <a:t>Thing 3: </a:t>
            </a:r>
            <a:r>
              <a:rPr lang="en-US" sz="1633" dirty="0"/>
              <a:t>The process is inefficient.</a:t>
            </a:r>
            <a:endParaRPr lang="en-US" sz="1542" dirty="0"/>
          </a:p>
        </p:txBody>
      </p:sp>
      <p:pic>
        <p:nvPicPr>
          <p:cNvPr id="5" name="Picture 4" descr="plaza16 san fran.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0109" y="2668600"/>
            <a:ext cx="4572481" cy="3044914"/>
          </a:xfrm>
          <a:prstGeom prst="rect">
            <a:avLst/>
          </a:prstGeom>
        </p:spPr>
      </p:pic>
      <p:pic>
        <p:nvPicPr>
          <p:cNvPr id="6" name="Picture 5" descr="wheato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1789" y="5157187"/>
            <a:ext cx="5546694" cy="1260051"/>
          </a:xfrm>
          <a:prstGeom prst="rect">
            <a:avLst/>
          </a:prstGeom>
        </p:spPr>
      </p:pic>
      <p:pic>
        <p:nvPicPr>
          <p:cNvPr id="7" name="Picture 6" descr="aberdee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4127" y="2599479"/>
            <a:ext cx="4194354" cy="2365187"/>
          </a:xfrm>
          <a:prstGeom prst="rect">
            <a:avLst/>
          </a:prstGeom>
        </p:spPr>
      </p:pic>
      <p:pic>
        <p:nvPicPr>
          <p:cNvPr id="8" name="Picture 7" descr="ENTEGRA NEW LOGO FINAL 2014.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672" y="6299172"/>
            <a:ext cx="1881292" cy="505781"/>
          </a:xfrm>
          <a:prstGeom prst="rect">
            <a:avLst/>
          </a:prstGeom>
        </p:spPr>
      </p:pic>
    </p:spTree>
    <p:extLst>
      <p:ext uri="{BB962C8B-B14F-4D97-AF65-F5344CB8AC3E}">
        <p14:creationId xmlns:p14="http://schemas.microsoft.com/office/powerpoint/2010/main" val="2093166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4286566" y="159476"/>
            <a:ext cx="3567054" cy="53042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893" tIns="41446" rIns="82893" bIns="41446">
            <a:spAutoFit/>
          </a:bodyPr>
          <a:lstStyle>
            <a:lvl1pPr>
              <a:defRPr>
                <a:solidFill>
                  <a:srgbClr val="000000"/>
                </a:solidFill>
                <a:latin typeface="Arial" charset="0"/>
                <a:ea typeface="ＭＳ Ｐゴシック" charset="0"/>
              </a:defRPr>
            </a:lvl1pPr>
            <a:lvl2pPr marL="457200">
              <a:defRPr>
                <a:solidFill>
                  <a:srgbClr val="000000"/>
                </a:solidFill>
                <a:latin typeface="Arial" charset="0"/>
                <a:ea typeface="ＭＳ Ｐゴシック" charset="0"/>
              </a:defRPr>
            </a:lvl2pPr>
            <a:lvl3pPr marL="914400">
              <a:defRPr>
                <a:solidFill>
                  <a:srgbClr val="000000"/>
                </a:solidFill>
                <a:latin typeface="Arial" charset="0"/>
                <a:ea typeface="ＭＳ Ｐゴシック" charset="0"/>
              </a:defRPr>
            </a:lvl3pPr>
            <a:lvl4pPr marL="1371600">
              <a:defRPr>
                <a:solidFill>
                  <a:srgbClr val="000000"/>
                </a:solidFill>
                <a:latin typeface="Arial" charset="0"/>
                <a:ea typeface="ＭＳ Ｐゴシック" charset="0"/>
              </a:defRPr>
            </a:lvl4pPr>
            <a:lvl5pPr marL="1828800">
              <a:defRPr>
                <a:solidFill>
                  <a:srgbClr val="000000"/>
                </a:solidFill>
                <a:latin typeface="Arial" charset="0"/>
                <a:ea typeface="ＭＳ Ｐゴシック" charset="0"/>
              </a:defRPr>
            </a:lvl5pPr>
            <a:lvl6pPr fontAlgn="base" hangingPunct="0">
              <a:lnSpc>
                <a:spcPct val="93000"/>
              </a:lnSpc>
              <a:spcBef>
                <a:spcPct val="0"/>
              </a:spcBef>
              <a:spcAft>
                <a:spcPct val="0"/>
              </a:spcAft>
              <a:buClr>
                <a:srgbClr val="000000"/>
              </a:buClr>
              <a:buSzPct val="45000"/>
              <a:buFont typeface="Wingdings" charset="0"/>
              <a:defRPr>
                <a:solidFill>
                  <a:srgbClr val="000000"/>
                </a:solidFill>
                <a:latin typeface="Arial" charset="0"/>
                <a:ea typeface="ＭＳ Ｐゴシック" charset="0"/>
              </a:defRPr>
            </a:lvl6pPr>
            <a:lvl7pPr fontAlgn="base" hangingPunct="0">
              <a:lnSpc>
                <a:spcPct val="93000"/>
              </a:lnSpc>
              <a:spcBef>
                <a:spcPct val="0"/>
              </a:spcBef>
              <a:spcAft>
                <a:spcPct val="0"/>
              </a:spcAft>
              <a:buClr>
                <a:srgbClr val="000000"/>
              </a:buClr>
              <a:buSzPct val="45000"/>
              <a:buFont typeface="Wingdings" charset="0"/>
              <a:defRPr>
                <a:solidFill>
                  <a:srgbClr val="000000"/>
                </a:solidFill>
                <a:latin typeface="Arial" charset="0"/>
                <a:ea typeface="ＭＳ Ｐゴシック" charset="0"/>
              </a:defRPr>
            </a:lvl7pPr>
            <a:lvl8pPr fontAlgn="base" hangingPunct="0">
              <a:lnSpc>
                <a:spcPct val="93000"/>
              </a:lnSpc>
              <a:spcBef>
                <a:spcPct val="0"/>
              </a:spcBef>
              <a:spcAft>
                <a:spcPct val="0"/>
              </a:spcAft>
              <a:buClr>
                <a:srgbClr val="000000"/>
              </a:buClr>
              <a:buSzPct val="45000"/>
              <a:buFont typeface="Wingdings" charset="0"/>
              <a:defRPr>
                <a:solidFill>
                  <a:srgbClr val="000000"/>
                </a:solidFill>
                <a:latin typeface="Arial" charset="0"/>
                <a:ea typeface="ＭＳ Ｐゴシック" charset="0"/>
              </a:defRPr>
            </a:lvl8pPr>
            <a:lvl9pPr fontAlgn="base" hangingPunct="0">
              <a:lnSpc>
                <a:spcPct val="93000"/>
              </a:lnSpc>
              <a:spcBef>
                <a:spcPct val="0"/>
              </a:spcBef>
              <a:spcAft>
                <a:spcPct val="0"/>
              </a:spcAft>
              <a:buClr>
                <a:srgbClr val="000000"/>
              </a:buClr>
              <a:buSzPct val="45000"/>
              <a:buFont typeface="Wingdings" charset="0"/>
              <a:defRPr>
                <a:solidFill>
                  <a:srgbClr val="000000"/>
                </a:solidFill>
                <a:latin typeface="Arial" charset="0"/>
                <a:ea typeface="ＭＳ Ｐゴシック" charset="0"/>
              </a:defRPr>
            </a:lvl9pPr>
          </a:lstStyle>
          <a:p>
            <a:pPr algn="ctr" defTabSz="828941"/>
            <a:r>
              <a:rPr lang="en-US" sz="2903" b="1" dirty="0">
                <a:solidFill>
                  <a:srgbClr val="00B07A"/>
                </a:solidFill>
                <a:effectLst>
                  <a:outerShdw blurRad="38100" dist="38100" dir="2700000" algn="tl">
                    <a:srgbClr val="DDDDDD"/>
                  </a:outerShdw>
                </a:effectLst>
                <a:latin typeface="Palatino Linotype" pitchFamily="18" charset="0"/>
              </a:rPr>
              <a:t>How Entegra Works</a:t>
            </a:r>
          </a:p>
        </p:txBody>
      </p:sp>
      <p:sp>
        <p:nvSpPr>
          <p:cNvPr id="4" name="Text Box 38"/>
          <p:cNvSpPr txBox="1">
            <a:spLocks noChangeArrowheads="1"/>
          </p:cNvSpPr>
          <p:nvPr/>
        </p:nvSpPr>
        <p:spPr bwMode="auto">
          <a:xfrm>
            <a:off x="1810118" y="871294"/>
            <a:ext cx="8295270" cy="360171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82893" tIns="41446" rIns="82893" bIns="41446">
            <a:spAutoFit/>
          </a:bodyPr>
          <a:lstStyle/>
          <a:p>
            <a:pPr marL="310886" indent="-310886">
              <a:buFont typeface="Arial"/>
              <a:buChar char="•"/>
            </a:pPr>
            <a:r>
              <a:rPr lang="en-US" sz="1633" dirty="0"/>
              <a:t>Identify the Opportunity</a:t>
            </a:r>
            <a:br>
              <a:rPr lang="en-US" sz="1633" dirty="0"/>
            </a:br>
            <a:endParaRPr lang="en-US" sz="1633" dirty="0"/>
          </a:p>
          <a:p>
            <a:pPr marL="310886" indent="-310886">
              <a:buFont typeface="Arial"/>
              <a:buChar char="•"/>
            </a:pPr>
            <a:r>
              <a:rPr lang="en-US" sz="1633" dirty="0"/>
              <a:t>Consult with the Community</a:t>
            </a:r>
            <a:br>
              <a:rPr lang="en-US" sz="1633" dirty="0"/>
            </a:br>
            <a:endParaRPr lang="en-US" sz="1633" dirty="0"/>
          </a:p>
          <a:p>
            <a:pPr marL="310886" indent="-310886">
              <a:buFont typeface="Arial"/>
              <a:buChar char="•"/>
            </a:pPr>
            <a:r>
              <a:rPr lang="en-US" sz="1633" dirty="0"/>
              <a:t>Get the Kids Involved</a:t>
            </a:r>
            <a:br>
              <a:rPr lang="en-US" sz="1633" dirty="0"/>
            </a:br>
            <a:endParaRPr lang="en-US" sz="1633" dirty="0"/>
          </a:p>
          <a:p>
            <a:pPr marL="310886" indent="-310886">
              <a:buFont typeface="Arial"/>
              <a:buChar char="•"/>
            </a:pPr>
            <a:r>
              <a:rPr lang="en-US" sz="1633" dirty="0"/>
              <a:t>WALK the Neighborhood!</a:t>
            </a:r>
            <a:br>
              <a:rPr lang="en-US" sz="1633" dirty="0"/>
            </a:br>
            <a:endParaRPr lang="en-US" sz="1633" dirty="0"/>
          </a:p>
          <a:p>
            <a:pPr marL="310886" indent="-310886">
              <a:buFont typeface="Arial"/>
              <a:buChar char="•"/>
            </a:pPr>
            <a:r>
              <a:rPr lang="en-US" sz="1633" dirty="0"/>
              <a:t>Get back to Nature</a:t>
            </a:r>
            <a:br>
              <a:rPr lang="en-US" sz="1633" dirty="0"/>
            </a:br>
            <a:endParaRPr lang="en-US" sz="1633" dirty="0"/>
          </a:p>
          <a:p>
            <a:pPr marL="310886" indent="-310886">
              <a:buFont typeface="Arial"/>
              <a:buChar char="•"/>
            </a:pPr>
            <a:r>
              <a:rPr lang="en-US" sz="1633" dirty="0"/>
              <a:t>Address the Approval Process</a:t>
            </a:r>
            <a:br>
              <a:rPr lang="en-US" sz="1633" dirty="0"/>
            </a:br>
            <a:endParaRPr lang="en-US" sz="1633" dirty="0"/>
          </a:p>
          <a:p>
            <a:pPr marL="310886" indent="-310886">
              <a:buFont typeface="Arial"/>
              <a:buChar char="•"/>
            </a:pPr>
            <a:r>
              <a:rPr lang="en-US" sz="1633" dirty="0"/>
              <a:t>Design &amp; Develop</a:t>
            </a:r>
          </a:p>
          <a:p>
            <a:pPr marL="310886" indent="-310886">
              <a:buFont typeface="Arial"/>
              <a:buChar char="•"/>
            </a:pPr>
            <a:endParaRPr lang="en-US" sz="1633" dirty="0"/>
          </a:p>
        </p:txBody>
      </p:sp>
      <p:pic>
        <p:nvPicPr>
          <p:cNvPr id="6" name="Picture 5" descr="image001.jpg"/>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547672" y="4396782"/>
            <a:ext cx="2967838" cy="2004690"/>
          </a:xfrm>
          <a:prstGeom prst="rect">
            <a:avLst/>
          </a:prstGeom>
        </p:spPr>
      </p:pic>
      <p:pic>
        <p:nvPicPr>
          <p:cNvPr id="8" name="Picture 7" descr="IMG_0021_s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3861" y="802168"/>
            <a:ext cx="3131698" cy="1935563"/>
          </a:xfrm>
          <a:prstGeom prst="rect">
            <a:avLst/>
          </a:prstGeom>
        </p:spPr>
      </p:pic>
      <p:pic>
        <p:nvPicPr>
          <p:cNvPr id="7" name="Picture 6" descr="IMG_0459_sm.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4255" y="2461219"/>
            <a:ext cx="3857448" cy="2046590"/>
          </a:xfrm>
          <a:prstGeom prst="rect">
            <a:avLst/>
          </a:prstGeom>
        </p:spPr>
      </p:pic>
      <p:pic>
        <p:nvPicPr>
          <p:cNvPr id="9" name="Picture 8" descr="ENTEGRA NEW LOGO FINAL 2014.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672" y="6299172"/>
            <a:ext cx="1881292" cy="505781"/>
          </a:xfrm>
          <a:prstGeom prst="rect">
            <a:avLst/>
          </a:prstGeom>
        </p:spPr>
      </p:pic>
    </p:spTree>
    <p:extLst>
      <p:ext uri="{BB962C8B-B14F-4D97-AF65-F5344CB8AC3E}">
        <p14:creationId xmlns:p14="http://schemas.microsoft.com/office/powerpoint/2010/main" val="161732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80768" y="274638"/>
            <a:ext cx="8230465" cy="526746"/>
          </a:xfrm>
        </p:spPr>
        <p:txBody>
          <a:bodyPr>
            <a:noAutofit/>
          </a:bodyPr>
          <a:lstStyle/>
          <a:p>
            <a:r>
              <a:rPr lang="en-US" sz="2903" b="1" dirty="0">
                <a:solidFill>
                  <a:srgbClr val="00B07A"/>
                </a:solidFill>
                <a:effectLst>
                  <a:outerShdw blurRad="38100" dist="38100" dir="2700000" algn="tl">
                    <a:srgbClr val="DDDDDD"/>
                  </a:outerShdw>
                </a:effectLst>
                <a:latin typeface="Palatino Linotype" pitchFamily="18" charset="0"/>
                <a:ea typeface="ＭＳ Ｐゴシック" charset="0"/>
                <a:cs typeface="+mn-cs"/>
              </a:rPr>
              <a:t>Example: Andover Historic Mill District</a:t>
            </a:r>
          </a:p>
        </p:txBody>
      </p:sp>
      <p:sp>
        <p:nvSpPr>
          <p:cNvPr id="2" name="Content Placeholder 1"/>
          <p:cNvSpPr>
            <a:spLocks noGrp="1"/>
          </p:cNvSpPr>
          <p:nvPr>
            <p:ph idx="1"/>
          </p:nvPr>
        </p:nvSpPr>
        <p:spPr>
          <a:xfrm>
            <a:off x="1980768" y="871292"/>
            <a:ext cx="8230465" cy="414764"/>
          </a:xfrm>
        </p:spPr>
        <p:txBody>
          <a:bodyPr>
            <a:normAutofit/>
          </a:bodyPr>
          <a:lstStyle/>
          <a:p>
            <a:pPr marL="0" indent="0" algn="ctr">
              <a:buNone/>
            </a:pPr>
            <a:r>
              <a:rPr lang="en-US" sz="1814" dirty="0"/>
              <a:t>THE VIDEO = </a:t>
            </a:r>
            <a:r>
              <a:rPr lang="en-US" sz="1814" dirty="0">
                <a:hlinkClick r:id="rId2"/>
              </a:rPr>
              <a:t>http://www.bit.ly/andoverhistoricmilldistrict</a:t>
            </a:r>
            <a:endParaRPr lang="en-US" sz="1814" dirty="0"/>
          </a:p>
        </p:txBody>
      </p:sp>
      <p:pic>
        <p:nvPicPr>
          <p:cNvPr id="6" name="Picture 5" descr="AHMD Logo.jp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1855" y="1286056"/>
            <a:ext cx="2246636" cy="1797309"/>
          </a:xfrm>
          <a:prstGeom prst="rect">
            <a:avLst/>
          </a:prstGeom>
        </p:spPr>
      </p:pic>
      <p:pic>
        <p:nvPicPr>
          <p:cNvPr id="7" name="Picture 6" descr="Historic Mill District - Zones 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9891" y="1286055"/>
            <a:ext cx="3596936" cy="5046290"/>
          </a:xfrm>
          <a:prstGeom prst="rect">
            <a:avLst/>
          </a:prstGeom>
        </p:spPr>
      </p:pic>
      <p:pic>
        <p:nvPicPr>
          <p:cNvPr id="8" name="Picture 7" descr="IMG_005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1980" y="1286055"/>
            <a:ext cx="2498865" cy="1866436"/>
          </a:xfrm>
          <a:prstGeom prst="rect">
            <a:avLst/>
          </a:prstGeom>
        </p:spPr>
      </p:pic>
      <p:pic>
        <p:nvPicPr>
          <p:cNvPr id="9" name="Picture 8" descr="IMG_006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3538" y="3221618"/>
            <a:ext cx="2498865" cy="1866436"/>
          </a:xfrm>
          <a:prstGeom prst="rect">
            <a:avLst/>
          </a:prstGeom>
        </p:spPr>
      </p:pic>
      <p:pic>
        <p:nvPicPr>
          <p:cNvPr id="10" name="Picture 9" descr="IMG_0070.JPG"/>
          <p:cNvPicPr>
            <a:picLocks noChangeAspect="1"/>
          </p:cNvPicPr>
          <p:nvPr/>
        </p:nvPicPr>
        <p:blipFill rotWithShape="1">
          <a:blip r:embed="rId7">
            <a:extLst>
              <a:ext uri="{28A0092B-C50C-407E-A947-70E740481C1C}">
                <a14:useLocalDpi xmlns:a14="http://schemas.microsoft.com/office/drawing/2010/main" val="0"/>
              </a:ext>
            </a:extLst>
          </a:blip>
          <a:srcRect l="8079" r="47311"/>
          <a:stretch/>
        </p:blipFill>
        <p:spPr>
          <a:xfrm>
            <a:off x="1879238" y="3221618"/>
            <a:ext cx="1882841" cy="3152491"/>
          </a:xfrm>
          <a:prstGeom prst="rect">
            <a:avLst/>
          </a:prstGeom>
        </p:spPr>
      </p:pic>
      <p:pic>
        <p:nvPicPr>
          <p:cNvPr id="11" name="Picture 10" descr="ENTEGRA NEW LOGO FINAL 2014.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672" y="6299172"/>
            <a:ext cx="1881292" cy="505781"/>
          </a:xfrm>
          <a:prstGeom prst="rect">
            <a:avLst/>
          </a:prstGeom>
        </p:spPr>
      </p:pic>
    </p:spTree>
    <p:extLst>
      <p:ext uri="{BB962C8B-B14F-4D97-AF65-F5344CB8AC3E}">
        <p14:creationId xmlns:p14="http://schemas.microsoft.com/office/powerpoint/2010/main" val="1668977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0769" y="1146597"/>
            <a:ext cx="3838723" cy="5185748"/>
          </a:xfrm>
        </p:spPr>
        <p:txBody>
          <a:bodyPr>
            <a:normAutofit fontScale="85000" lnSpcReduction="20000"/>
          </a:bodyPr>
          <a:lstStyle/>
          <a:p>
            <a:pPr marL="0" indent="0">
              <a:buNone/>
            </a:pPr>
            <a:r>
              <a:rPr lang="en-US" b="1" dirty="0" smtClean="0"/>
              <a:t>Mixed Use/TODD Zoning Overlay District </a:t>
            </a:r>
          </a:p>
          <a:p>
            <a:pPr marL="0" indent="0">
              <a:buNone/>
            </a:pPr>
            <a:endParaRPr lang="en-US" b="1" dirty="0"/>
          </a:p>
          <a:p>
            <a:pPr marL="0" indent="0">
              <a:buNone/>
            </a:pPr>
            <a:r>
              <a:rPr lang="en-US" b="1" dirty="0" smtClean="0"/>
              <a:t>3x Rejected Proposal</a:t>
            </a:r>
          </a:p>
          <a:p>
            <a:pPr marL="0" indent="0">
              <a:buNone/>
            </a:pPr>
            <a:endParaRPr lang="en-US" dirty="0"/>
          </a:p>
          <a:p>
            <a:r>
              <a:rPr lang="en-US" dirty="0" smtClean="0"/>
              <a:t>7 acres, then 15 acres, then 30 acres</a:t>
            </a:r>
            <a:br>
              <a:rPr lang="en-US" dirty="0" smtClean="0"/>
            </a:br>
            <a:endParaRPr lang="en-US" dirty="0" smtClean="0"/>
          </a:p>
          <a:p>
            <a:r>
              <a:rPr lang="en-US" dirty="0" smtClean="0"/>
              <a:t>$$$ Spent on engineering/studies</a:t>
            </a:r>
          </a:p>
          <a:p>
            <a:endParaRPr lang="en-US" dirty="0"/>
          </a:p>
          <a:p>
            <a:r>
              <a:rPr lang="en-US" dirty="0" smtClean="0"/>
              <a:t>Developers drove the process</a:t>
            </a:r>
          </a:p>
          <a:p>
            <a:endParaRPr lang="en-US" dirty="0"/>
          </a:p>
          <a:p>
            <a:r>
              <a:rPr lang="en-US" dirty="0" smtClean="0"/>
              <a:t>Timeline &gt; 14 years</a:t>
            </a:r>
            <a:endParaRPr lang="en-US" dirty="0"/>
          </a:p>
        </p:txBody>
      </p:sp>
      <p:sp>
        <p:nvSpPr>
          <p:cNvPr id="4" name="Title 1"/>
          <p:cNvSpPr>
            <a:spLocks noGrp="1"/>
          </p:cNvSpPr>
          <p:nvPr>
            <p:ph type="title"/>
          </p:nvPr>
        </p:nvSpPr>
        <p:spPr>
          <a:xfrm>
            <a:off x="1980768" y="274638"/>
            <a:ext cx="8230465" cy="526746"/>
          </a:xfrm>
        </p:spPr>
        <p:txBody>
          <a:bodyPr>
            <a:noAutofit/>
          </a:bodyPr>
          <a:lstStyle/>
          <a:p>
            <a:r>
              <a:rPr lang="en-US" sz="2903" b="1" dirty="0" smtClean="0">
                <a:solidFill>
                  <a:srgbClr val="00B07A"/>
                </a:solidFill>
                <a:effectLst>
                  <a:outerShdw blurRad="38100" dist="38100" dir="2700000" algn="tl">
                    <a:srgbClr val="DDDDDD"/>
                  </a:outerShdw>
                </a:effectLst>
                <a:latin typeface="Palatino Linotype" pitchFamily="18" charset="0"/>
                <a:ea typeface="ＭＳ Ｐゴシック" charset="0"/>
                <a:cs typeface="+mn-cs"/>
              </a:rPr>
              <a:t>Summary: Andover </a:t>
            </a:r>
            <a:r>
              <a:rPr lang="en-US" sz="2903" b="1" dirty="0">
                <a:solidFill>
                  <a:srgbClr val="00B07A"/>
                </a:solidFill>
                <a:effectLst>
                  <a:outerShdw blurRad="38100" dist="38100" dir="2700000" algn="tl">
                    <a:srgbClr val="DDDDDD"/>
                  </a:outerShdw>
                </a:effectLst>
                <a:latin typeface="Palatino Linotype" pitchFamily="18" charset="0"/>
                <a:ea typeface="ＭＳ Ｐゴシック" charset="0"/>
                <a:cs typeface="+mn-cs"/>
              </a:rPr>
              <a:t>Historic Mill District</a:t>
            </a:r>
          </a:p>
        </p:txBody>
      </p:sp>
      <p:sp>
        <p:nvSpPr>
          <p:cNvPr id="5" name="Content Placeholder 2"/>
          <p:cNvSpPr txBox="1">
            <a:spLocks/>
          </p:cNvSpPr>
          <p:nvPr/>
        </p:nvSpPr>
        <p:spPr>
          <a:xfrm>
            <a:off x="6543168" y="1014765"/>
            <a:ext cx="3838723" cy="5185748"/>
          </a:xfrm>
          <a:prstGeom prst="rect">
            <a:avLst/>
          </a:prstGeom>
        </p:spPr>
        <p:txBody>
          <a:bodyPr vert="horz" lIns="91379" tIns="45691" rIns="91379" bIns="45691" rtlCol="0">
            <a:noAutofit/>
          </a:bodyPr>
          <a:lstStyle>
            <a:lvl1pPr marL="377743" indent="-377743" algn="l" defTabSz="503657" rtl="0" eaLnBrk="1" latinLnBrk="0" hangingPunct="1">
              <a:spcBef>
                <a:spcPct val="20000"/>
              </a:spcBef>
              <a:buFont typeface="Arial"/>
              <a:buChar char="•"/>
              <a:defRPr sz="3500" kern="1200">
                <a:solidFill>
                  <a:schemeClr val="tx1"/>
                </a:solidFill>
                <a:latin typeface="+mn-lt"/>
                <a:ea typeface="+mn-ea"/>
                <a:cs typeface="+mn-cs"/>
              </a:defRPr>
            </a:lvl1pPr>
            <a:lvl2pPr marL="818445" indent="-314785" algn="l" defTabSz="503657" rtl="0" eaLnBrk="1" latinLnBrk="0" hangingPunct="1">
              <a:spcBef>
                <a:spcPct val="20000"/>
              </a:spcBef>
              <a:buFont typeface="Arial"/>
              <a:buChar char="–"/>
              <a:defRPr sz="3100" kern="1200">
                <a:solidFill>
                  <a:schemeClr val="tx1"/>
                </a:solidFill>
                <a:latin typeface="+mn-lt"/>
                <a:ea typeface="+mn-ea"/>
                <a:cs typeface="+mn-cs"/>
              </a:defRPr>
            </a:lvl2pPr>
            <a:lvl3pPr marL="1259148" indent="-251830" algn="l" defTabSz="503657" rtl="0" eaLnBrk="1" latinLnBrk="0" hangingPunct="1">
              <a:spcBef>
                <a:spcPct val="20000"/>
              </a:spcBef>
              <a:buFont typeface="Arial"/>
              <a:buChar char="•"/>
              <a:defRPr sz="2600" kern="1200">
                <a:solidFill>
                  <a:schemeClr val="tx1"/>
                </a:solidFill>
                <a:latin typeface="+mn-lt"/>
                <a:ea typeface="+mn-ea"/>
                <a:cs typeface="+mn-cs"/>
              </a:defRPr>
            </a:lvl3pPr>
            <a:lvl4pPr marL="1762805" indent="-251830" algn="l" defTabSz="503657" rtl="0" eaLnBrk="1" latinLnBrk="0" hangingPunct="1">
              <a:spcBef>
                <a:spcPct val="20000"/>
              </a:spcBef>
              <a:buFont typeface="Arial"/>
              <a:buChar char="–"/>
              <a:defRPr sz="2200" kern="1200">
                <a:solidFill>
                  <a:schemeClr val="tx1"/>
                </a:solidFill>
                <a:latin typeface="+mn-lt"/>
                <a:ea typeface="+mn-ea"/>
                <a:cs typeface="+mn-cs"/>
              </a:defRPr>
            </a:lvl4pPr>
            <a:lvl5pPr marL="2266462" indent="-251830" algn="l" defTabSz="503657" rtl="0" eaLnBrk="1" latinLnBrk="0" hangingPunct="1">
              <a:spcBef>
                <a:spcPct val="20000"/>
              </a:spcBef>
              <a:buFont typeface="Arial"/>
              <a:buChar char="»"/>
              <a:defRPr sz="2200" kern="1200">
                <a:solidFill>
                  <a:schemeClr val="tx1"/>
                </a:solidFill>
                <a:latin typeface="+mn-lt"/>
                <a:ea typeface="+mn-ea"/>
                <a:cs typeface="+mn-cs"/>
              </a:defRPr>
            </a:lvl5pPr>
            <a:lvl6pPr marL="2770120" indent="-251830" algn="l" defTabSz="503657" rtl="0" eaLnBrk="1" latinLnBrk="0" hangingPunct="1">
              <a:spcBef>
                <a:spcPct val="20000"/>
              </a:spcBef>
              <a:buFont typeface="Arial"/>
              <a:buChar char="•"/>
              <a:defRPr sz="2200" kern="1200">
                <a:solidFill>
                  <a:schemeClr val="tx1"/>
                </a:solidFill>
                <a:latin typeface="+mn-lt"/>
                <a:ea typeface="+mn-ea"/>
                <a:cs typeface="+mn-cs"/>
              </a:defRPr>
            </a:lvl6pPr>
            <a:lvl7pPr marL="3273778" indent="-251830" algn="l" defTabSz="503657" rtl="0" eaLnBrk="1" latinLnBrk="0" hangingPunct="1">
              <a:spcBef>
                <a:spcPct val="20000"/>
              </a:spcBef>
              <a:buFont typeface="Arial"/>
              <a:buChar char="•"/>
              <a:defRPr sz="2200" kern="1200">
                <a:solidFill>
                  <a:schemeClr val="tx1"/>
                </a:solidFill>
                <a:latin typeface="+mn-lt"/>
                <a:ea typeface="+mn-ea"/>
                <a:cs typeface="+mn-cs"/>
              </a:defRPr>
            </a:lvl7pPr>
            <a:lvl8pPr marL="3777437" indent="-251830" algn="l" defTabSz="503657" rtl="0" eaLnBrk="1" latinLnBrk="0" hangingPunct="1">
              <a:spcBef>
                <a:spcPct val="20000"/>
              </a:spcBef>
              <a:buFont typeface="Arial"/>
              <a:buChar char="•"/>
              <a:defRPr sz="2200" kern="1200">
                <a:solidFill>
                  <a:schemeClr val="tx1"/>
                </a:solidFill>
                <a:latin typeface="+mn-lt"/>
                <a:ea typeface="+mn-ea"/>
                <a:cs typeface="+mn-cs"/>
              </a:defRPr>
            </a:lvl8pPr>
            <a:lvl9pPr marL="4281094" indent="-251830" algn="l" defTabSz="503657"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r>
              <a:rPr lang="en-US" sz="2540" b="1" dirty="0"/>
              <a:t>Andover Historic Mill District</a:t>
            </a:r>
            <a:br>
              <a:rPr lang="en-US" sz="2540" b="1" dirty="0"/>
            </a:br>
            <a:endParaRPr lang="en-US" sz="2540" b="1" dirty="0"/>
          </a:p>
          <a:p>
            <a:pPr marL="0" indent="0">
              <a:buNone/>
            </a:pPr>
            <a:r>
              <a:rPr lang="en-US" sz="2177" b="1" dirty="0"/>
              <a:t>Overwhelming Approval</a:t>
            </a:r>
          </a:p>
          <a:p>
            <a:pPr marL="0" indent="0">
              <a:lnSpc>
                <a:spcPct val="80000"/>
              </a:lnSpc>
              <a:buNone/>
            </a:pPr>
            <a:endParaRPr lang="en-US" sz="2268" dirty="0"/>
          </a:p>
          <a:p>
            <a:pPr>
              <a:lnSpc>
                <a:spcPct val="80000"/>
              </a:lnSpc>
            </a:pPr>
            <a:r>
              <a:rPr lang="en-US" sz="2268" dirty="0"/>
              <a:t>100+ acres</a:t>
            </a:r>
            <a:br>
              <a:rPr lang="en-US" sz="2268" dirty="0"/>
            </a:br>
            <a:endParaRPr lang="en-US" sz="2268" dirty="0"/>
          </a:p>
          <a:p>
            <a:pPr>
              <a:lnSpc>
                <a:spcPct val="80000"/>
              </a:lnSpc>
            </a:pPr>
            <a:r>
              <a:rPr lang="en-US" sz="2268" dirty="0"/>
              <a:t>$10k donation to pay for collateral and video</a:t>
            </a:r>
          </a:p>
          <a:p>
            <a:pPr>
              <a:lnSpc>
                <a:spcPct val="80000"/>
              </a:lnSpc>
            </a:pPr>
            <a:endParaRPr lang="en-US" sz="2268" dirty="0"/>
          </a:p>
          <a:p>
            <a:pPr>
              <a:lnSpc>
                <a:spcPct val="80000"/>
              </a:lnSpc>
            </a:pPr>
            <a:r>
              <a:rPr lang="en-US" sz="2268" dirty="0"/>
              <a:t>Voters drove the process</a:t>
            </a:r>
          </a:p>
          <a:p>
            <a:pPr>
              <a:lnSpc>
                <a:spcPct val="80000"/>
              </a:lnSpc>
            </a:pPr>
            <a:endParaRPr lang="en-US" sz="2268" dirty="0"/>
          </a:p>
          <a:p>
            <a:pPr>
              <a:lnSpc>
                <a:spcPct val="80000"/>
              </a:lnSpc>
            </a:pPr>
            <a:r>
              <a:rPr lang="en-US" sz="2268" dirty="0"/>
              <a:t>Timeline &gt; 11 months</a:t>
            </a:r>
          </a:p>
        </p:txBody>
      </p:sp>
      <p:pic>
        <p:nvPicPr>
          <p:cNvPr id="6" name="Picture 5" descr="ENTEGRA NEW LOGO FINAL 2014.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72" y="6299172"/>
            <a:ext cx="1881292" cy="505781"/>
          </a:xfrm>
          <a:prstGeom prst="rect">
            <a:avLst/>
          </a:prstGeom>
        </p:spPr>
      </p:pic>
    </p:spTree>
    <p:extLst>
      <p:ext uri="{BB962C8B-B14F-4D97-AF65-F5344CB8AC3E}">
        <p14:creationId xmlns:p14="http://schemas.microsoft.com/office/powerpoint/2010/main" val="79697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146597"/>
            <a:ext cx="10232571" cy="4862317"/>
          </a:xfrm>
        </p:spPr>
        <p:txBody>
          <a:bodyPr>
            <a:normAutofit lnSpcReduction="10000"/>
          </a:bodyPr>
          <a:lstStyle/>
          <a:p>
            <a:pPr marL="0" indent="0">
              <a:buNone/>
            </a:pPr>
            <a:r>
              <a:rPr lang="en-US" sz="2400" b="1" u="sng" dirty="0" smtClean="0"/>
              <a:t>AHMD Design Review Guidelines</a:t>
            </a:r>
          </a:p>
          <a:p>
            <a:pPr marL="0" indent="0">
              <a:buNone/>
            </a:pPr>
            <a:r>
              <a:rPr lang="en-US" sz="2400" dirty="0"/>
              <a:t>	</a:t>
            </a:r>
            <a:r>
              <a:rPr lang="en-US" sz="2400" dirty="0" smtClean="0"/>
              <a:t>Committee formed, consultant hired</a:t>
            </a:r>
          </a:p>
          <a:p>
            <a:pPr marL="0" indent="0">
              <a:buNone/>
            </a:pPr>
            <a:r>
              <a:rPr lang="en-US" sz="2400" dirty="0"/>
              <a:t>	</a:t>
            </a:r>
            <a:r>
              <a:rPr lang="en-US" sz="2400" dirty="0" smtClean="0"/>
              <a:t>	</a:t>
            </a:r>
            <a:r>
              <a:rPr lang="en-US" sz="2400" i="1" dirty="0" smtClean="0"/>
              <a:t>Community Forum (TONIGHT!)</a:t>
            </a:r>
          </a:p>
          <a:p>
            <a:pPr marL="0" indent="0">
              <a:buNone/>
            </a:pPr>
            <a:endParaRPr lang="en-US" sz="2400" b="1" dirty="0"/>
          </a:p>
          <a:p>
            <a:pPr marL="0" indent="0">
              <a:buNone/>
            </a:pPr>
            <a:r>
              <a:rPr lang="en-US" sz="2400" b="1" u="sng" dirty="0" smtClean="0"/>
              <a:t>Town Yard Relocation Part One</a:t>
            </a:r>
          </a:p>
          <a:p>
            <a:pPr marL="0" indent="0">
              <a:buNone/>
            </a:pPr>
            <a:r>
              <a:rPr lang="en-US" sz="2400" b="1" dirty="0"/>
              <a:t>	</a:t>
            </a:r>
            <a:r>
              <a:rPr lang="en-US" sz="2400" dirty="0" smtClean="0"/>
              <a:t>Vote to purchase land to relocate the Municipal Services Facility</a:t>
            </a:r>
          </a:p>
          <a:p>
            <a:pPr marL="0" indent="0">
              <a:buNone/>
            </a:pPr>
            <a:r>
              <a:rPr lang="en-US" sz="2400" dirty="0"/>
              <a:t>	</a:t>
            </a:r>
            <a:r>
              <a:rPr lang="en-US" sz="2400" dirty="0" smtClean="0"/>
              <a:t>	</a:t>
            </a:r>
            <a:r>
              <a:rPr lang="en-US" sz="2400" i="1" dirty="0" smtClean="0"/>
              <a:t>Nearly unanimous vote (May 2016)</a:t>
            </a:r>
          </a:p>
          <a:p>
            <a:pPr marL="0" indent="0">
              <a:buNone/>
            </a:pPr>
            <a:endParaRPr lang="en-US" sz="2400" dirty="0"/>
          </a:p>
          <a:p>
            <a:pPr marL="0" indent="0">
              <a:buNone/>
            </a:pPr>
            <a:r>
              <a:rPr lang="en-US" sz="2400" b="1" u="sng" dirty="0" smtClean="0"/>
              <a:t>Town Yard Relocation Part Two</a:t>
            </a:r>
          </a:p>
          <a:p>
            <a:pPr marL="0" indent="0">
              <a:buNone/>
            </a:pPr>
            <a:r>
              <a:rPr lang="en-US" sz="2400" b="1" dirty="0" smtClean="0"/>
              <a:t>	</a:t>
            </a:r>
            <a:r>
              <a:rPr lang="en-US" sz="2400" dirty="0" smtClean="0"/>
              <a:t>Vote to construct a new Municipal Services Facility ($17.5M)</a:t>
            </a:r>
          </a:p>
          <a:p>
            <a:pPr marL="0" indent="0">
              <a:buNone/>
            </a:pPr>
            <a:r>
              <a:rPr lang="en-US" sz="2400" dirty="0" smtClean="0"/>
              <a:t>		</a:t>
            </a:r>
            <a:r>
              <a:rPr lang="en-US" sz="2400" i="1" dirty="0" smtClean="0"/>
              <a:t>Nearly unanimous vote (May 2017)</a:t>
            </a:r>
          </a:p>
        </p:txBody>
      </p:sp>
      <p:sp>
        <p:nvSpPr>
          <p:cNvPr id="4" name="Title 1"/>
          <p:cNvSpPr>
            <a:spLocks noGrp="1"/>
          </p:cNvSpPr>
          <p:nvPr>
            <p:ph type="title"/>
          </p:nvPr>
        </p:nvSpPr>
        <p:spPr>
          <a:xfrm>
            <a:off x="2165826" y="329593"/>
            <a:ext cx="8230465" cy="526746"/>
          </a:xfrm>
        </p:spPr>
        <p:txBody>
          <a:bodyPr>
            <a:noAutofit/>
          </a:bodyPr>
          <a:lstStyle/>
          <a:p>
            <a:pPr algn="ctr"/>
            <a:r>
              <a:rPr lang="en-US" sz="2903" b="1" dirty="0" smtClean="0">
                <a:solidFill>
                  <a:srgbClr val="00B07A"/>
                </a:solidFill>
                <a:effectLst>
                  <a:outerShdw blurRad="38100" dist="38100" dir="2700000" algn="tl">
                    <a:srgbClr val="DDDDDD"/>
                  </a:outerShdw>
                </a:effectLst>
                <a:latin typeface="Palatino Linotype" pitchFamily="18" charset="0"/>
                <a:ea typeface="ＭＳ Ｐゴシック" charset="0"/>
                <a:cs typeface="+mn-cs"/>
              </a:rPr>
              <a:t>AHMD Progress </a:t>
            </a:r>
            <a:r>
              <a:rPr lang="en-US" sz="2903" b="1" dirty="0">
                <a:solidFill>
                  <a:srgbClr val="00B07A"/>
                </a:solidFill>
                <a:effectLst>
                  <a:outerShdw blurRad="38100" dist="38100" dir="2700000" algn="tl">
                    <a:srgbClr val="DDDDDD"/>
                  </a:outerShdw>
                </a:effectLst>
                <a:latin typeface="Palatino Linotype" pitchFamily="18" charset="0"/>
                <a:ea typeface="ＭＳ Ｐゴシック" charset="0"/>
                <a:cs typeface="+mn-cs"/>
              </a:rPr>
              <a:t>C</a:t>
            </a:r>
            <a:r>
              <a:rPr lang="en-US" sz="2903" b="1" dirty="0" smtClean="0">
                <a:solidFill>
                  <a:srgbClr val="00B07A"/>
                </a:solidFill>
                <a:effectLst>
                  <a:outerShdw blurRad="38100" dist="38100" dir="2700000" algn="tl">
                    <a:srgbClr val="DDDDDD"/>
                  </a:outerShdw>
                </a:effectLst>
                <a:latin typeface="Palatino Linotype" pitchFamily="18" charset="0"/>
                <a:ea typeface="ＭＳ Ｐゴシック" charset="0"/>
                <a:cs typeface="+mn-cs"/>
              </a:rPr>
              <a:t>ontinues</a:t>
            </a:r>
            <a:r>
              <a:rPr lang="mr-IN" sz="2903" b="1" dirty="0" smtClean="0">
                <a:solidFill>
                  <a:srgbClr val="00B07A"/>
                </a:solidFill>
                <a:effectLst>
                  <a:outerShdw blurRad="38100" dist="38100" dir="2700000" algn="tl">
                    <a:srgbClr val="DDDDDD"/>
                  </a:outerShdw>
                </a:effectLst>
                <a:latin typeface="Palatino Linotype" pitchFamily="18" charset="0"/>
                <a:ea typeface="ＭＳ Ｐゴシック" charset="0"/>
                <a:cs typeface="+mn-cs"/>
              </a:rPr>
              <a:t>…</a:t>
            </a:r>
            <a:endParaRPr lang="en-US" sz="2903" b="1" dirty="0">
              <a:solidFill>
                <a:srgbClr val="00B07A"/>
              </a:solidFill>
              <a:effectLst>
                <a:outerShdw blurRad="38100" dist="38100" dir="2700000" algn="tl">
                  <a:srgbClr val="DDDDDD"/>
                </a:outerShdw>
              </a:effectLst>
              <a:latin typeface="Palatino Linotype" pitchFamily="18" charset="0"/>
              <a:ea typeface="ＭＳ Ｐゴシック" charset="0"/>
              <a:cs typeface="+mn-cs"/>
            </a:endParaRPr>
          </a:p>
        </p:txBody>
      </p:sp>
      <p:pic>
        <p:nvPicPr>
          <p:cNvPr id="6" name="Picture 5" descr="ENTEGRA NEW LOGO FINAL 2014.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72" y="6299172"/>
            <a:ext cx="1881292" cy="505781"/>
          </a:xfrm>
          <a:prstGeom prst="rect">
            <a:avLst/>
          </a:prstGeom>
        </p:spPr>
      </p:pic>
    </p:spTree>
    <p:extLst>
      <p:ext uri="{BB962C8B-B14F-4D97-AF65-F5344CB8AC3E}">
        <p14:creationId xmlns:p14="http://schemas.microsoft.com/office/powerpoint/2010/main" val="474793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292</Words>
  <Application>Microsoft Macintosh PowerPoint</Application>
  <PresentationFormat>Custom</PresentationFormat>
  <Paragraphs>63</Paragraphs>
  <Slides>6</Slides>
  <Notes>2</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Example: Andover Historic Mill District</vt:lpstr>
      <vt:lpstr>Summary: Andover Historic Mill District</vt:lpstr>
      <vt:lpstr>AHMD Progress Continues…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Salazar</dc:creator>
  <cp:lastModifiedBy>Dottie Fulginiti</cp:lastModifiedBy>
  <cp:revision>2</cp:revision>
  <dcterms:created xsi:type="dcterms:W3CDTF">2017-05-16T20:59:08Z</dcterms:created>
  <dcterms:modified xsi:type="dcterms:W3CDTF">2017-05-18T09:45:13Z</dcterms:modified>
</cp:coreProperties>
</file>