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8" r:id="rId2"/>
    <p:sldId id="474" r:id="rId3"/>
    <p:sldId id="398" r:id="rId4"/>
    <p:sldId id="410" r:id="rId5"/>
    <p:sldId id="465" r:id="rId6"/>
    <p:sldId id="456" r:id="rId7"/>
    <p:sldId id="461" r:id="rId8"/>
    <p:sldId id="462" r:id="rId9"/>
    <p:sldId id="463" r:id="rId10"/>
    <p:sldId id="466" r:id="rId11"/>
    <p:sldId id="453" r:id="rId12"/>
    <p:sldId id="399" r:id="rId13"/>
    <p:sldId id="415" r:id="rId14"/>
    <p:sldId id="400" r:id="rId15"/>
    <p:sldId id="475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yn Misch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F12ED8-B103-43D2-8C30-F99B447F6CC2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88E68E4-EF23-4182-8DE7-EF5C4C21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9E214F9-9EC8-4236-AD70-E99D24F878DF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3AF531E-565C-493C-B8BC-5C31B8998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defTabSz="9228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defTabSz="9228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defTabSz="9228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defTabSz="9228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2854" fontAlgn="base">
              <a:spcBef>
                <a:spcPct val="0"/>
              </a:spcBef>
              <a:spcAft>
                <a:spcPct val="0"/>
              </a:spcAft>
              <a:defRPr/>
            </a:pPr>
            <a:fld id="{E2771BF6-19A2-4E58-A585-5927F6BFF307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defTabSz="92285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26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889D-32BB-4152-815B-F0BADD9D32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889D-32BB-4152-815B-F0BADD9D32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889D-32BB-4152-815B-F0BADD9D32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055" indent="-28886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470" indent="-2310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658" indent="-2310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9846" indent="-2310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034" indent="-231094" defTabSz="9227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222" indent="-231094" defTabSz="9227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411" indent="-231094" defTabSz="9227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598" indent="-231094" defTabSz="9227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2772" fontAlgn="base">
              <a:spcBef>
                <a:spcPct val="0"/>
              </a:spcBef>
              <a:spcAft>
                <a:spcPct val="0"/>
              </a:spcAft>
              <a:defRPr/>
            </a:pPr>
            <a:fld id="{E2771BF6-19A2-4E58-A585-5927F6BFF307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defTabSz="922772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63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031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73232"/>
            <a:ext cx="1676400" cy="5512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83250-AA8F-495E-A31C-442F9C752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22A0-210E-49F8-8F50-1602538E8CF0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73232"/>
            <a:ext cx="1676400" cy="551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smtClean="0"/>
              <a:t>Climate Adaption and Resiliency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0" y="1905000"/>
            <a:ext cx="9144000" cy="16764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Wayne Feiden, FAICP</a:t>
            </a:r>
          </a:p>
          <a:p>
            <a:pPr>
              <a:defRPr/>
            </a:pPr>
            <a:r>
              <a:rPr lang="en-US" sz="3600" dirty="0" smtClean="0"/>
              <a:t>Director of Planning and Sustainability</a:t>
            </a:r>
          </a:p>
          <a:p>
            <a:pPr>
              <a:defRPr/>
            </a:pPr>
            <a:r>
              <a:rPr lang="en-US" sz="3600" dirty="0" smtClean="0"/>
              <a:t>City of Northampton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3733800"/>
            <a:ext cx="2195384" cy="2508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3733800"/>
            <a:ext cx="2232454" cy="25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Critical Infrastructure Affected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31992"/>
              </p:ext>
            </p:extLst>
          </p:nvPr>
        </p:nvGraphicFramePr>
        <p:xfrm>
          <a:off x="351322" y="1371600"/>
          <a:ext cx="8564078" cy="4267200"/>
        </p:xfrm>
        <a:graphic>
          <a:graphicData uri="http://schemas.openxmlformats.org/drawingml/2006/table">
            <a:tbl>
              <a:tblPr/>
              <a:tblGrid>
                <a:gridCol w="2777440"/>
                <a:gridCol w="2777441"/>
                <a:gridCol w="3009197"/>
              </a:tblGrid>
              <a:tr h="377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Hazard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Critical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Facilities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Flooding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Mill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&amp; Connecticut Rivers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IF dikes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fail,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 downtown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Severe Snowstorms /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Ice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Storms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Entire City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Hospital</a:t>
                      </a:r>
                      <a:r>
                        <a:rPr lang="en-US" sz="2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power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outage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Nursing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Homes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Severe Thunderstorms / wind / tornadoes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Entire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City: Pine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Brook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en-US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Burts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Pit (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2002)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Site Specific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Hurricanes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Mill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&amp; Connecticut</a:t>
                      </a:r>
                      <a:r>
                        <a:rPr lang="en-US" sz="2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Rivers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IF dike fail, all downtown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Wild/Brushfire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Western Northampton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Watershed Lands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Earthquakes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Entire City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Emergency operations;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 structures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shelters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; </a:t>
                      </a:r>
                      <a:endParaRPr lang="en-US" sz="20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Dam Failure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Mill River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Downstream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structures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Drought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Entire City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Fire fighting operations</a:t>
                      </a:r>
                      <a:endParaRPr lang="en-US" sz="2000" dirty="0">
                        <a:solidFill>
                          <a:srgbClr val="000000"/>
                        </a:solidFill>
                        <a:latin typeface="FENIGN+Arial,Bold"/>
                        <a:ea typeface="Times New Roman"/>
                        <a:cs typeface="FENIGN+Arial,Bold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79316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849" y="1066800"/>
            <a:ext cx="9144003" cy="2971800"/>
          </a:xfrm>
        </p:spPr>
        <p:txBody>
          <a:bodyPr/>
          <a:lstStyle/>
          <a:p>
            <a:r>
              <a:rPr lang="en-US" sz="3600" dirty="0" smtClean="0">
                <a:cs typeface="Tahoma" panose="020B0604030504040204" pitchFamily="34" charset="0"/>
              </a:rPr>
              <a:t>Public health at the table</a:t>
            </a:r>
          </a:p>
          <a:p>
            <a:r>
              <a:rPr lang="en-US" sz="3600" dirty="0" smtClean="0">
                <a:cs typeface="Tahoma" panose="020B0604030504040204" pitchFamily="34" charset="0"/>
              </a:rPr>
              <a:t>Address social equity</a:t>
            </a:r>
          </a:p>
          <a:p>
            <a:r>
              <a:rPr lang="en-US" sz="3600" dirty="0" smtClean="0">
                <a:cs typeface="Tahoma" panose="020B0604030504040204" pitchFamily="34" charset="0"/>
              </a:rPr>
              <a:t>Community conversation</a:t>
            </a:r>
          </a:p>
          <a:p>
            <a:r>
              <a:rPr lang="en-US" sz="3600" dirty="0" smtClean="0">
                <a:cs typeface="Tahoma" panose="020B0604030504040204" pitchFamily="34" charset="0"/>
              </a:rPr>
              <a:t>More informed vulnerability assessment</a:t>
            </a:r>
          </a:p>
          <a:p>
            <a:endParaRPr lang="en-US" sz="2800" dirty="0">
              <a:solidFill>
                <a:srgbClr val="2A728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58914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Tahoma" panose="020B0604030504040204" pitchFamily="34" charset="0"/>
              </a:rPr>
              <a:t>Health Assessment Climate Change</a:t>
            </a:r>
            <a:endParaRPr lang="en-US" sz="5400" b="1" dirty="0">
              <a:latin typeface="+mj-lt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44" y="3733800"/>
            <a:ext cx="694126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Climate Adaptation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3657600"/>
          </a:xfrm>
        </p:spPr>
        <p:txBody>
          <a:bodyPr>
            <a:noAutofit/>
          </a:bodyPr>
          <a:lstStyle/>
          <a:p>
            <a:r>
              <a:rPr lang="en-US" dirty="0"/>
              <a:t>Street trees from warmer climates</a:t>
            </a:r>
          </a:p>
          <a:p>
            <a:r>
              <a:rPr lang="en-US" dirty="0" smtClean="0"/>
              <a:t>No-build </a:t>
            </a:r>
            <a:r>
              <a:rPr lang="en-US" dirty="0"/>
              <a:t>in </a:t>
            </a:r>
            <a:r>
              <a:rPr lang="en-US" b="1" dirty="0"/>
              <a:t>500</a:t>
            </a:r>
            <a:r>
              <a:rPr lang="en-US" dirty="0"/>
              <a:t> year </a:t>
            </a:r>
            <a:r>
              <a:rPr lang="en-US" dirty="0" smtClean="0"/>
              <a:t>floodplain</a:t>
            </a:r>
          </a:p>
          <a:p>
            <a:r>
              <a:rPr lang="en-US" dirty="0" smtClean="0"/>
              <a:t>Storm-water standards</a:t>
            </a:r>
          </a:p>
          <a:p>
            <a:r>
              <a:rPr lang="en-US" dirty="0" smtClean="0"/>
              <a:t>Land-use for walkable communities</a:t>
            </a:r>
            <a:endParaRPr lang="en-US" dirty="0"/>
          </a:p>
          <a:p>
            <a:r>
              <a:rPr lang="en-US" dirty="0" smtClean="0"/>
              <a:t>Micro-grid underway (shelter, DPW, hospital)</a:t>
            </a:r>
          </a:p>
          <a:p>
            <a:r>
              <a:rPr lang="en-US" dirty="0" smtClean="0"/>
              <a:t>Green infrastructure for stormwater</a:t>
            </a:r>
          </a:p>
          <a:p>
            <a:r>
              <a:rPr lang="en-US" dirty="0" smtClean="0"/>
              <a:t>Emergency cooling shelter</a:t>
            </a:r>
          </a:p>
        </p:txBody>
      </p:sp>
      <p:pic>
        <p:nvPicPr>
          <p:cNvPr id="10242" name="Picture 2" descr="C:\_Feiden\Climate Change Resliency Flooding\Floodplain brochure\Floodplain information\flooded stre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5300204"/>
            <a:ext cx="2286000" cy="14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Adaptation: Staff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517436"/>
              </p:ext>
            </p:extLst>
          </p:nvPr>
        </p:nvGraphicFramePr>
        <p:xfrm>
          <a:off x="304800" y="1295400"/>
          <a:ext cx="83820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56"/>
                <a:gridCol w="1862667"/>
                <a:gridCol w="1707444"/>
                <a:gridCol w="1350433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 &amp; Sustain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Adaption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Sustainable 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(does traditional)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&amp; Climate mitigation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Stormwater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Hazard Mitigation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 bricks &amp; mortar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supports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r>
                        <a:rPr lang="en-US" baseline="0" dirty="0" smtClean="0"/>
                        <a:t> active living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Health- lead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Econ.</a:t>
                      </a:r>
                      <a:r>
                        <a:rPr lang="en-US" baseline="0" dirty="0" smtClean="0"/>
                        <a:t> Director private sector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Lead-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18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Climate Adaptation Plan Framework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1"/>
            <a:ext cx="5105400" cy="4038600"/>
          </a:xfrm>
        </p:spPr>
        <p:txBody>
          <a:bodyPr>
            <a:noAutofit/>
          </a:bodyPr>
          <a:lstStyle/>
          <a:p>
            <a:pPr marL="115888" indent="-115888"/>
            <a:r>
              <a:rPr lang="en-US" dirty="0" smtClean="0"/>
              <a:t>Hazard &amp; flooding mitigation</a:t>
            </a:r>
          </a:p>
          <a:p>
            <a:pPr marL="115888" indent="-115888"/>
            <a:r>
              <a:rPr lang="en-US" dirty="0" smtClean="0"/>
              <a:t>Storm-water</a:t>
            </a:r>
          </a:p>
          <a:p>
            <a:pPr marL="115888" indent="-115888"/>
            <a:r>
              <a:rPr lang="en-US" dirty="0" smtClean="0"/>
              <a:t>Acute (e.g., storm)</a:t>
            </a:r>
          </a:p>
          <a:p>
            <a:pPr marL="115888" indent="-115888"/>
            <a:r>
              <a:rPr lang="en-US" dirty="0" smtClean="0"/>
              <a:t>Chronic (health &amp; disease)</a:t>
            </a:r>
          </a:p>
          <a:p>
            <a:pPr marL="115888" indent="-115888"/>
            <a:r>
              <a:rPr lang="en-US" dirty="0" smtClean="0"/>
              <a:t>Food</a:t>
            </a:r>
          </a:p>
          <a:p>
            <a:pPr marL="115888" indent="-115888"/>
            <a:r>
              <a:rPr lang="en-US" dirty="0" smtClean="0"/>
              <a:t>Land Use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5" y="2509849"/>
            <a:ext cx="3949505" cy="41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447800"/>
          </a:xfr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4000" b="1" dirty="0"/>
              <a:t>			</a:t>
            </a:r>
            <a:r>
              <a:rPr lang="en-US" sz="4000" b="1" dirty="0" smtClean="0">
                <a:latin typeface="Bradley Hand ITC" panose="03070402050302030203" pitchFamily="66" charset="0"/>
              </a:rPr>
              <a:t>community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The </a:t>
            </a:r>
            <a:r>
              <a:rPr lang="en-US" sz="4000" b="1" dirty="0"/>
              <a:t>right time for ˄change</a:t>
            </a:r>
          </a:p>
        </p:txBody>
      </p:sp>
      <p:pic>
        <p:nvPicPr>
          <p:cNvPr id="7" name="Content Placeholder 6" descr="IMG_5680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447799"/>
            <a:ext cx="3523735" cy="2042013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" y="2667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Christchurch-2010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95" y="1447800"/>
            <a:ext cx="3408405" cy="2057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72201" y="2590799"/>
            <a:ext cx="2819400" cy="603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Katrina-2005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3657600"/>
            <a:ext cx="1794657" cy="213585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900617" y="3924300"/>
            <a:ext cx="1995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Haiti-2010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"/>
          <a:stretch/>
        </p:blipFill>
        <p:spPr>
          <a:xfrm>
            <a:off x="6820930" y="3657600"/>
            <a:ext cx="2246870" cy="213585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20929" y="4572000"/>
            <a:ext cx="21706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</a:rPr>
              <a:t>South </a:t>
            </a:r>
            <a:r>
              <a:rPr lang="en-US" sz="2800" b="1" dirty="0" smtClean="0">
                <a:solidFill>
                  <a:srgbClr val="FFFF00"/>
                </a:solidFill>
              </a:rPr>
              <a:t>Africa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3657600"/>
            <a:ext cx="4824417" cy="213585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52600" y="3657600"/>
            <a:ext cx="32695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Bath, Maine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4807" r="7964" b="2205"/>
          <a:stretch/>
        </p:blipFill>
        <p:spPr>
          <a:xfrm>
            <a:off x="3657600" y="1447798"/>
            <a:ext cx="1935239" cy="2057401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657600" y="2066450"/>
            <a:ext cx="1995350" cy="112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Providence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2010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9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" y="0"/>
            <a:ext cx="3975365" cy="60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5250" y="429237"/>
            <a:ext cx="314255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Built Environment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99926"/>
            <a:ext cx="4057342" cy="114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mallLotBigIdeaRevised Logo10.17.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32" y="990600"/>
            <a:ext cx="3048968" cy="86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8864" y="2648562"/>
            <a:ext cx="283031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Transportation</a:t>
            </a:r>
            <a:endParaRPr lang="en-US" sz="2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76400" y="4489486"/>
            <a:ext cx="4057342" cy="623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Equity/Empowerment</a:t>
            </a:r>
            <a:endParaRPr lang="en-US" sz="2800" b="1" dirty="0"/>
          </a:p>
        </p:txBody>
      </p:sp>
      <p:pic>
        <p:nvPicPr>
          <p:cNvPr id="14" name="Picture 3" descr="O:\Images\Roundhouse\2007\20070608\P60800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4953000"/>
            <a:ext cx="3854850" cy="1660189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237483" y="2133600"/>
            <a:ext cx="2830316" cy="70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Health &amp; Safety</a:t>
            </a:r>
            <a:endParaRPr lang="en-US" sz="3200" b="1" dirty="0"/>
          </a:p>
        </p:txBody>
      </p:sp>
      <p:pic>
        <p:nvPicPr>
          <p:cNvPr id="16" name="Picture 2" descr="C:\Feiden Files\Health Collaborations\Mass in Motion\Healthy Hampshi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56" y="2667000"/>
            <a:ext cx="2692701" cy="1236275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979762" y="4038600"/>
            <a:ext cx="300959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Natural Systems</a:t>
            </a:r>
            <a:endParaRPr lang="en-US" sz="2800" b="1" dirty="0"/>
          </a:p>
        </p:txBody>
      </p:sp>
      <p:pic>
        <p:nvPicPr>
          <p:cNvPr id="18" name="Content Placeholder 5" descr="Open Space Plan optimize_Page_00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2254" y="4558409"/>
            <a:ext cx="1865946" cy="1613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457200"/>
            <a:ext cx="1941161" cy="22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Climate Mitigation: part of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3581400"/>
          </a:xfrm>
        </p:spPr>
        <p:txBody>
          <a:bodyPr>
            <a:noAutofit/>
          </a:bodyPr>
          <a:lstStyle/>
          <a:p>
            <a:r>
              <a:rPr lang="en-US" dirty="0" smtClean="0"/>
              <a:t>20% reduction city government energy</a:t>
            </a:r>
          </a:p>
          <a:p>
            <a:r>
              <a:rPr lang="en-US" dirty="0" smtClean="0"/>
              <a:t>Energy concierge</a:t>
            </a:r>
          </a:p>
          <a:p>
            <a:r>
              <a:rPr lang="en-US" dirty="0" smtClean="0"/>
              <a:t>Energy &amp; Sustainability Commission</a:t>
            </a:r>
          </a:p>
          <a:p>
            <a:r>
              <a:rPr lang="en-US" dirty="0" smtClean="0"/>
              <a:t>Zoning incentives </a:t>
            </a:r>
            <a:r>
              <a:rPr lang="en-US" dirty="0"/>
              <a:t>&amp;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Average new home &lt;40 HERs rating</a:t>
            </a:r>
          </a:p>
          <a:p>
            <a:r>
              <a:rPr lang="en-US" dirty="0" smtClean="0"/>
              <a:t>SREC: revolving </a:t>
            </a:r>
            <a:r>
              <a:rPr lang="en-US" dirty="0"/>
              <a:t>clean energy </a:t>
            </a:r>
            <a:r>
              <a:rPr lang="en-US" dirty="0" smtClean="0"/>
              <a:t>$$$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2" descr="C:\_Feiden\Village Hill\Village_Hill_Northampton_green_building_with_solar_panels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06913"/>
            <a:ext cx="3276600" cy="21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6543eb0-5c9d-40e3-98d6-05eb3fda176d" descr="part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4623370"/>
            <a:ext cx="3048000" cy="21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_Feiden\Comprehensive Planning\Sustainable Development Plan\Focus Group RESULTS\1_CHARACTERISTICS_SustainableNt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24" b="-151"/>
          <a:stretch/>
        </p:blipFill>
        <p:spPr bwMode="auto">
          <a:xfrm>
            <a:off x="152400" y="1143000"/>
            <a:ext cx="5867400" cy="48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227" y="1981200"/>
            <a:ext cx="4237373" cy="2057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Community Values and Conversation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4589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Climate Change expectations</a:t>
            </a:r>
            <a:br>
              <a:rPr lang="en-US" sz="4000" b="1" dirty="0" smtClean="0"/>
            </a:br>
            <a:r>
              <a:rPr lang="en-US" sz="4000" b="1" dirty="0" smtClean="0"/>
              <a:t>Medium term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55584"/>
              </p:ext>
            </p:extLst>
          </p:nvPr>
        </p:nvGraphicFramePr>
        <p:xfrm>
          <a:off x="533401" y="1524000"/>
          <a:ext cx="8077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599"/>
                <a:gridCol w="1600200"/>
                <a:gridCol w="2438401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Event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Before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After</a:t>
                      </a:r>
                      <a:endParaRPr lang="en-US" sz="3600" dirty="0"/>
                    </a:p>
                  </a:txBody>
                  <a:tcPr/>
                </a:tc>
              </a:tr>
              <a:tr h="54864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Avg.</a:t>
                      </a:r>
                      <a:r>
                        <a:rPr lang="en-US" sz="3600" baseline="0" dirty="0" smtClean="0"/>
                        <a:t> Summer temp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68˚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74˚-82˚</a:t>
                      </a:r>
                    </a:p>
                  </a:txBody>
                  <a:tcPr/>
                </a:tc>
              </a:tr>
              <a:tr h="472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Days over 90˚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5-20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30-60</a:t>
                      </a:r>
                      <a:endParaRPr lang="en-US" sz="3600" dirty="0"/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Annual precipitation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41”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44-47”</a:t>
                      </a:r>
                      <a:endParaRPr lang="en-US" sz="3600" dirty="0"/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Peak storms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INCREASE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3400" y="4953000"/>
            <a:ext cx="80010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Data uncertainties and sensitivity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Possible regional predictive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99681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Multi-Hazard Mitigation Planning</a:t>
            </a:r>
            <a:br>
              <a:rPr lang="en-US" sz="4000" b="1" dirty="0" smtClean="0"/>
            </a:br>
            <a:r>
              <a:rPr lang="en-US" sz="4000" b="1" dirty="0" smtClean="0"/>
              <a:t>Evolving natural hazards </a:t>
            </a:r>
            <a:endParaRPr lang="en-US" sz="4000" b="1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610600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3600" dirty="0" smtClean="0"/>
              <a:t>FEMA: “…sustained action to reduce or eliminate long-term risk…from natural hazards…”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" name="Picture 2" descr="3"/>
          <p:cNvPicPr>
            <a:picLocks noChangeAspect="1" noChangeArrowheads="1"/>
          </p:cNvPicPr>
          <p:nvPr/>
        </p:nvPicPr>
        <p:blipFill rotWithShape="1"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292596"/>
            <a:ext cx="3581400" cy="28296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304800" y="4724400"/>
            <a:ext cx="47244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2800" dirty="0" smtClean="0"/>
              <a:t>Northampton=$2.5 million FEMA mitigation</a:t>
            </a:r>
          </a:p>
          <a:p>
            <a:pPr marL="112713" indent="-112713"/>
            <a:r>
              <a:rPr lang="en-US" sz="2800" dirty="0" smtClean="0"/>
              <a:t>Less expensive than disaster:  100 year storm=$25 million</a:t>
            </a:r>
          </a:p>
        </p:txBody>
      </p:sp>
    </p:spTree>
    <p:extLst>
      <p:ext uri="{BB962C8B-B14F-4D97-AF65-F5344CB8AC3E}">
        <p14:creationId xmlns:p14="http://schemas.microsoft.com/office/powerpoint/2010/main" val="13088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0772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Northampton Hazard Assessment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72434"/>
              </p:ext>
            </p:extLst>
          </p:nvPr>
        </p:nvGraphicFramePr>
        <p:xfrm>
          <a:off x="533401" y="990600"/>
          <a:ext cx="7848599" cy="5297399"/>
        </p:xfrm>
        <a:graphic>
          <a:graphicData uri="http://schemas.openxmlformats.org/drawingml/2006/table">
            <a:tbl>
              <a:tblPr/>
              <a:tblGrid>
                <a:gridCol w="2285999"/>
                <a:gridCol w="1026161"/>
                <a:gridCol w="1361864"/>
                <a:gridCol w="1707772"/>
                <a:gridCol w="1466803"/>
              </a:tblGrid>
              <a:tr h="512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Type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Probability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Hazard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76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Flooding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Medium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High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Limited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Severe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Ice and Snowstorms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Large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High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Minor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7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Severe Thunderstorms / winds / tornadoes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Small / Small / Medium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Low / Low / Very Low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Critical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 / 4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Hurricanes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Large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Low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Critical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Wildfire/Brushfire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Small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Low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Minor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Earthquakes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Large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Very low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Critical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Dike/Dam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Failure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Large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Very low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Catastrophic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696" marR="53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Zoning for Climate Change</a:t>
            </a:r>
            <a:br>
              <a:rPr lang="en-US" b="1" dirty="0" smtClean="0"/>
            </a:br>
            <a:r>
              <a:rPr lang="en-US" b="1" dirty="0" smtClean="0"/>
              <a:t>Flood Hazard Areas: 100 &amp; 500 year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10B1CC8A-6705-471F-95A8-3D4A2B3F424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_Feiden\Climate Change Resliency Flooding\potential_flooding_201503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552744"/>
            <a:ext cx="6376280" cy="49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Added Flood Hazard: Dike Breach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10B1CC8A-6705-471F-95A8-3D4A2B3F424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10931" y="870270"/>
            <a:ext cx="547433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466</Words>
  <Application>Microsoft Office PowerPoint</Application>
  <PresentationFormat>On-screen Show (4:3)</PresentationFormat>
  <Paragraphs>184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Calibri</vt:lpstr>
      <vt:lpstr>FENIGN+Arial,Bold</vt:lpstr>
      <vt:lpstr>ＭＳ Ｐゴシック</vt:lpstr>
      <vt:lpstr>Tahoma</vt:lpstr>
      <vt:lpstr>Times New Roman</vt:lpstr>
      <vt:lpstr>Office Theme</vt:lpstr>
      <vt:lpstr>Climate Adaption and Resiliency</vt:lpstr>
      <vt:lpstr>Built Environment</vt:lpstr>
      <vt:lpstr>Climate Mitigation: part of adaptation</vt:lpstr>
      <vt:lpstr>Community Values and Conversation</vt:lpstr>
      <vt:lpstr>Climate Change expectations Medium term</vt:lpstr>
      <vt:lpstr>Multi-Hazard Mitigation Planning Evolving natural hazards </vt:lpstr>
      <vt:lpstr>PowerPoint Presentation</vt:lpstr>
      <vt:lpstr>Zoning for Climate Change Flood Hazard Areas: 100 &amp; 500 year</vt:lpstr>
      <vt:lpstr>Added Flood Hazard: Dike Breach</vt:lpstr>
      <vt:lpstr>PowerPoint Presentation</vt:lpstr>
      <vt:lpstr>PowerPoint Presentation</vt:lpstr>
      <vt:lpstr>Climate Adaptation</vt:lpstr>
      <vt:lpstr>Climate Adaptation: Staff</vt:lpstr>
      <vt:lpstr>Climate Adaptation Plan Framework</vt:lpstr>
      <vt:lpstr>   community The right time for ˄change</vt:lpstr>
    </vt:vector>
  </TitlesOfParts>
  <Company>City of Northampton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Feiden</dc:creator>
  <cp:lastModifiedBy>Deanna Moran</cp:lastModifiedBy>
  <cp:revision>192</cp:revision>
  <cp:lastPrinted>2017-05-11T17:16:45Z</cp:lastPrinted>
  <dcterms:created xsi:type="dcterms:W3CDTF">2015-01-06T20:22:43Z</dcterms:created>
  <dcterms:modified xsi:type="dcterms:W3CDTF">2017-05-17T20:02:12Z</dcterms:modified>
</cp:coreProperties>
</file>