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1513" r:id="rId2"/>
    <p:sldId id="1512" r:id="rId3"/>
    <p:sldId id="1511" r:id="rId4"/>
    <p:sldId id="1514" r:id="rId5"/>
    <p:sldId id="1548" r:id="rId6"/>
    <p:sldId id="1515" r:id="rId7"/>
    <p:sldId id="1545" r:id="rId8"/>
    <p:sldId id="1549" r:id="rId9"/>
    <p:sldId id="1516" r:id="rId10"/>
    <p:sldId id="1550" r:id="rId11"/>
  </p:sldIdLst>
  <p:sldSz cx="10058400" cy="7772400"/>
  <p:notesSz cx="7010400" cy="9296400"/>
  <p:defaultTextStyle>
    <a:defPPr>
      <a:defRPr lang="en-US"/>
    </a:defPPr>
    <a:lvl1pPr algn="l" defTabSz="1016755" rtl="0" fontAlgn="base">
      <a:spcBef>
        <a:spcPct val="0"/>
      </a:spcBef>
      <a:spcAft>
        <a:spcPct val="0"/>
      </a:spcAft>
      <a:defRPr sz="2000" kern="1200">
        <a:solidFill>
          <a:schemeClr val="tx1"/>
        </a:solidFill>
        <a:latin typeface="Arial" charset="0"/>
        <a:ea typeface="+mn-ea"/>
        <a:cs typeface="+mn-cs"/>
      </a:defRPr>
    </a:lvl1pPr>
    <a:lvl2pPr marL="507585" indent="-50760" algn="l" defTabSz="1016755" rtl="0" fontAlgn="base">
      <a:spcBef>
        <a:spcPct val="0"/>
      </a:spcBef>
      <a:spcAft>
        <a:spcPct val="0"/>
      </a:spcAft>
      <a:defRPr sz="2000" kern="1200">
        <a:solidFill>
          <a:schemeClr val="tx1"/>
        </a:solidFill>
        <a:latin typeface="Arial" charset="0"/>
        <a:ea typeface="+mn-ea"/>
        <a:cs typeface="+mn-cs"/>
      </a:defRPr>
    </a:lvl2pPr>
    <a:lvl3pPr marL="1016755" indent="-103104" algn="l" defTabSz="1016755" rtl="0" fontAlgn="base">
      <a:spcBef>
        <a:spcPct val="0"/>
      </a:spcBef>
      <a:spcAft>
        <a:spcPct val="0"/>
      </a:spcAft>
      <a:defRPr sz="2000" kern="1200">
        <a:solidFill>
          <a:schemeClr val="tx1"/>
        </a:solidFill>
        <a:latin typeface="Arial" charset="0"/>
        <a:ea typeface="+mn-ea"/>
        <a:cs typeface="+mn-cs"/>
      </a:defRPr>
    </a:lvl3pPr>
    <a:lvl4pPr marL="1525925" indent="-155446" algn="l" defTabSz="1016755" rtl="0" fontAlgn="base">
      <a:spcBef>
        <a:spcPct val="0"/>
      </a:spcBef>
      <a:spcAft>
        <a:spcPct val="0"/>
      </a:spcAft>
      <a:defRPr sz="2000" kern="1200">
        <a:solidFill>
          <a:schemeClr val="tx1"/>
        </a:solidFill>
        <a:latin typeface="Arial" charset="0"/>
        <a:ea typeface="+mn-ea"/>
        <a:cs typeface="+mn-cs"/>
      </a:defRPr>
    </a:lvl4pPr>
    <a:lvl5pPr marL="2035097" indent="-207793" algn="l" defTabSz="1016755" rtl="0" fontAlgn="base">
      <a:spcBef>
        <a:spcPct val="0"/>
      </a:spcBef>
      <a:spcAft>
        <a:spcPct val="0"/>
      </a:spcAft>
      <a:defRPr sz="2000" kern="1200">
        <a:solidFill>
          <a:schemeClr val="tx1"/>
        </a:solidFill>
        <a:latin typeface="Arial" charset="0"/>
        <a:ea typeface="+mn-ea"/>
        <a:cs typeface="+mn-cs"/>
      </a:defRPr>
    </a:lvl5pPr>
    <a:lvl6pPr marL="2284129" algn="l" defTabSz="913652" rtl="0" eaLnBrk="1" latinLnBrk="0" hangingPunct="1">
      <a:defRPr sz="2000" kern="1200">
        <a:solidFill>
          <a:schemeClr val="tx1"/>
        </a:solidFill>
        <a:latin typeface="Arial" charset="0"/>
        <a:ea typeface="+mn-ea"/>
        <a:cs typeface="+mn-cs"/>
      </a:defRPr>
    </a:lvl6pPr>
    <a:lvl7pPr marL="2740955" algn="l" defTabSz="913652" rtl="0" eaLnBrk="1" latinLnBrk="0" hangingPunct="1">
      <a:defRPr sz="2000" kern="1200">
        <a:solidFill>
          <a:schemeClr val="tx1"/>
        </a:solidFill>
        <a:latin typeface="Arial" charset="0"/>
        <a:ea typeface="+mn-ea"/>
        <a:cs typeface="+mn-cs"/>
      </a:defRPr>
    </a:lvl7pPr>
    <a:lvl8pPr marL="3197781" algn="l" defTabSz="913652" rtl="0" eaLnBrk="1" latinLnBrk="0" hangingPunct="1">
      <a:defRPr sz="2000" kern="1200">
        <a:solidFill>
          <a:schemeClr val="tx1"/>
        </a:solidFill>
        <a:latin typeface="Arial" charset="0"/>
        <a:ea typeface="+mn-ea"/>
        <a:cs typeface="+mn-cs"/>
      </a:defRPr>
    </a:lvl8pPr>
    <a:lvl9pPr marL="3654607" algn="l" defTabSz="913652"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44" userDrawn="1">
          <p15:clr>
            <a:srgbClr val="A4A3A4"/>
          </p15:clr>
        </p15:guide>
        <p15:guide id="2" pos="4128" userDrawn="1">
          <p15:clr>
            <a:srgbClr val="A4A3A4"/>
          </p15:clr>
        </p15:guide>
        <p15:guide id="3" pos="2064" userDrawn="1">
          <p15:clr>
            <a:srgbClr val="A4A3A4"/>
          </p15:clr>
        </p15:guide>
        <p15:guide id="4" orient="horz" pos="3120" userDrawn="1">
          <p15:clr>
            <a:srgbClr val="A4A3A4"/>
          </p15:clr>
        </p15:guide>
        <p15:guide id="5" orient="horz" pos="1732"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8F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55" autoAdjust="0"/>
    <p:restoredTop sz="79923" autoAdjust="0"/>
  </p:normalViewPr>
  <p:slideViewPr>
    <p:cSldViewPr>
      <p:cViewPr varScale="1">
        <p:scale>
          <a:sx n="58" d="100"/>
          <a:sy n="58" d="100"/>
        </p:scale>
        <p:origin x="1440" y="40"/>
      </p:cViewPr>
      <p:guideLst>
        <p:guide orient="horz" pos="144"/>
        <p:guide pos="4128"/>
        <p:guide pos="2064"/>
        <p:guide orient="horz" pos="3120"/>
        <p:guide orient="horz" pos="1732"/>
      </p:guideLst>
    </p:cSldViewPr>
  </p:slideViewPr>
  <p:outlineViewPr>
    <p:cViewPr>
      <p:scale>
        <a:sx n="33" d="100"/>
        <a:sy n="33" d="100"/>
      </p:scale>
      <p:origin x="0" y="-9370"/>
    </p:cViewPr>
  </p:outlineViewPr>
  <p:notesTextViewPr>
    <p:cViewPr>
      <p:scale>
        <a:sx n="100" d="100"/>
        <a:sy n="100" d="100"/>
      </p:scale>
      <p:origin x="0" y="0"/>
    </p:cViewPr>
  </p:notesTextViewPr>
  <p:sorterViewPr>
    <p:cViewPr>
      <p:scale>
        <a:sx n="66" d="100"/>
        <a:sy n="66" d="100"/>
      </p:scale>
      <p:origin x="0" y="-5477"/>
    </p:cViewPr>
  </p:sorterViewPr>
  <p:notesViewPr>
    <p:cSldViewPr>
      <p:cViewPr varScale="1">
        <p:scale>
          <a:sx n="53" d="100"/>
          <a:sy n="53" d="100"/>
        </p:scale>
        <p:origin x="-1842"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2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60" tIns="46580" rIns="93160" bIns="46580"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0" tIns="46580" rIns="93160" bIns="46580" rtlCol="0"/>
          <a:lstStyle>
            <a:lvl1pPr algn="r">
              <a:defRPr sz="1200"/>
            </a:lvl1pPr>
          </a:lstStyle>
          <a:p>
            <a:fld id="{D5194B46-227B-4926-B5EC-BB992E740E4A}" type="datetimeFigureOut">
              <a:rPr lang="en-US" smtClean="0"/>
              <a:pPr/>
              <a:t>6/22/2017</a:t>
            </a:fld>
            <a:endParaRPr lang="en-US" dirty="0"/>
          </a:p>
        </p:txBody>
      </p:sp>
      <p:sp>
        <p:nvSpPr>
          <p:cNvPr id="4" name="Slide Image Placeholder 3"/>
          <p:cNvSpPr>
            <a:spLocks noGrp="1" noRot="1" noChangeAspect="1"/>
          </p:cNvSpPr>
          <p:nvPr>
            <p:ph type="sldImg" idx="2"/>
          </p:nvPr>
        </p:nvSpPr>
        <p:spPr>
          <a:xfrm>
            <a:off x="1250950" y="698500"/>
            <a:ext cx="4508500" cy="3484563"/>
          </a:xfrm>
          <a:prstGeom prst="rect">
            <a:avLst/>
          </a:prstGeom>
          <a:noFill/>
          <a:ln w="12700">
            <a:solidFill>
              <a:prstClr val="black"/>
            </a:solidFill>
          </a:ln>
        </p:spPr>
        <p:txBody>
          <a:bodyPr vert="horz" lIns="93160" tIns="46580" rIns="93160" bIns="46580"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0" tIns="46580" rIns="93160" bIns="465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60" tIns="46580" rIns="93160" bIns="4658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0" tIns="46580" rIns="93160" bIns="46580" rtlCol="0" anchor="b"/>
          <a:lstStyle>
            <a:lvl1pPr algn="r">
              <a:defRPr sz="1200"/>
            </a:lvl1pPr>
          </a:lstStyle>
          <a:p>
            <a:fld id="{AEE57190-A8EA-4083-87C5-04CAFC9F561F}" type="slidenum">
              <a:rPr lang="en-US" smtClean="0"/>
              <a:pPr/>
              <a:t>‹#›</a:t>
            </a:fld>
            <a:endParaRPr lang="en-US" dirty="0"/>
          </a:p>
        </p:txBody>
      </p:sp>
    </p:spTree>
    <p:extLst>
      <p:ext uri="{BB962C8B-B14F-4D97-AF65-F5344CB8AC3E}">
        <p14:creationId xmlns:p14="http://schemas.microsoft.com/office/powerpoint/2010/main" val="2834593915"/>
      </p:ext>
    </p:extLst>
  </p:cSld>
  <p:clrMap bg1="lt1" tx1="dk1" bg2="lt2" tx2="dk2" accent1="accent1" accent2="accent2" accent3="accent3" accent4="accent4" accent5="accent5" accent6="accent6" hlink="hlink" folHlink="folHlink"/>
  <p:notesStyle>
    <a:lvl1pPr marL="0" algn="l" defTabSz="913652" rtl="0" eaLnBrk="1" latinLnBrk="0" hangingPunct="1">
      <a:defRPr sz="1200" kern="1200">
        <a:solidFill>
          <a:schemeClr val="tx1"/>
        </a:solidFill>
        <a:latin typeface="+mn-lt"/>
        <a:ea typeface="+mn-ea"/>
        <a:cs typeface="+mn-cs"/>
      </a:defRPr>
    </a:lvl1pPr>
    <a:lvl2pPr marL="456825" algn="l" defTabSz="913652" rtl="0" eaLnBrk="1" latinLnBrk="0" hangingPunct="1">
      <a:defRPr sz="1200" kern="1200">
        <a:solidFill>
          <a:schemeClr val="tx1"/>
        </a:solidFill>
        <a:latin typeface="+mn-lt"/>
        <a:ea typeface="+mn-ea"/>
        <a:cs typeface="+mn-cs"/>
      </a:defRPr>
    </a:lvl2pPr>
    <a:lvl3pPr marL="913652" algn="l" defTabSz="913652" rtl="0" eaLnBrk="1" latinLnBrk="0" hangingPunct="1">
      <a:defRPr sz="1200" kern="1200">
        <a:solidFill>
          <a:schemeClr val="tx1"/>
        </a:solidFill>
        <a:latin typeface="+mn-lt"/>
        <a:ea typeface="+mn-ea"/>
        <a:cs typeface="+mn-cs"/>
      </a:defRPr>
    </a:lvl3pPr>
    <a:lvl4pPr marL="1370478" algn="l" defTabSz="913652" rtl="0" eaLnBrk="1" latinLnBrk="0" hangingPunct="1">
      <a:defRPr sz="1200" kern="1200">
        <a:solidFill>
          <a:schemeClr val="tx1"/>
        </a:solidFill>
        <a:latin typeface="+mn-lt"/>
        <a:ea typeface="+mn-ea"/>
        <a:cs typeface="+mn-cs"/>
      </a:defRPr>
    </a:lvl4pPr>
    <a:lvl5pPr marL="1827302" algn="l" defTabSz="913652" rtl="0" eaLnBrk="1" latinLnBrk="0" hangingPunct="1">
      <a:defRPr sz="1200" kern="1200">
        <a:solidFill>
          <a:schemeClr val="tx1"/>
        </a:solidFill>
        <a:latin typeface="+mn-lt"/>
        <a:ea typeface="+mn-ea"/>
        <a:cs typeface="+mn-cs"/>
      </a:defRPr>
    </a:lvl5pPr>
    <a:lvl6pPr marL="2284129" algn="l" defTabSz="913652" rtl="0" eaLnBrk="1" latinLnBrk="0" hangingPunct="1">
      <a:defRPr sz="1200" kern="1200">
        <a:solidFill>
          <a:schemeClr val="tx1"/>
        </a:solidFill>
        <a:latin typeface="+mn-lt"/>
        <a:ea typeface="+mn-ea"/>
        <a:cs typeface="+mn-cs"/>
      </a:defRPr>
    </a:lvl6pPr>
    <a:lvl7pPr marL="2740955" algn="l" defTabSz="913652" rtl="0" eaLnBrk="1" latinLnBrk="0" hangingPunct="1">
      <a:defRPr sz="1200" kern="1200">
        <a:solidFill>
          <a:schemeClr val="tx1"/>
        </a:solidFill>
        <a:latin typeface="+mn-lt"/>
        <a:ea typeface="+mn-ea"/>
        <a:cs typeface="+mn-cs"/>
      </a:defRPr>
    </a:lvl7pPr>
    <a:lvl8pPr marL="3197781" algn="l" defTabSz="913652" rtl="0" eaLnBrk="1" latinLnBrk="0" hangingPunct="1">
      <a:defRPr sz="1200" kern="1200">
        <a:solidFill>
          <a:schemeClr val="tx1"/>
        </a:solidFill>
        <a:latin typeface="+mn-lt"/>
        <a:ea typeface="+mn-ea"/>
        <a:cs typeface="+mn-cs"/>
      </a:defRPr>
    </a:lvl8pPr>
    <a:lvl9pPr marL="3654607" algn="l" defTabSz="91365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My name is Jenn Erickson and I’m a regional urban planner and head up the new Arts and Culture Division at the MAPC in Boston MA. I will be moderating this session with these three talented panelists.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We are very excited to spend the next 75 minutes with you to dive into district approaches to operationalizing</a:t>
            </a:r>
            <a:r>
              <a:rPr lang="en-US" sz="1200" kern="1200" baseline="0" dirty="0" smtClean="0">
                <a:solidFill>
                  <a:schemeClr val="tx1"/>
                </a:solidFill>
                <a:effectLst/>
                <a:latin typeface="+mn-lt"/>
                <a:ea typeface="+mn-ea"/>
                <a:cs typeface="+mn-cs"/>
              </a:rPr>
              <a:t> placemaking</a:t>
            </a:r>
            <a:r>
              <a:rPr lang="en-US" sz="1200" kern="1200" dirty="0" smtClean="0">
                <a:solidFill>
                  <a:schemeClr val="tx1"/>
                </a:solidFill>
                <a:effectLst/>
                <a:latin typeface="+mn-lt"/>
                <a:ea typeface="+mn-ea"/>
                <a:cs typeface="+mn-cs"/>
              </a:rPr>
              <a:t>. </a:t>
            </a:r>
          </a:p>
          <a:p>
            <a:pPr marL="0" marR="0" lvl="0" indent="0" algn="l" defTabSz="913652"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3652"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District management strategies (Creative Placemaking, Business Improvement Districts, Eco-Districts, Cultural Districts, Innovation Districts, Parking Benefits Districts, Community Benefit Districts) </a:t>
            </a:r>
          </a:p>
          <a:p>
            <a:pPr marL="0" marR="0" lvl="0" indent="0" algn="l" defTabSz="913652"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3652"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Learn about various approaches to place-based revitalization, development and management tools that emphasize existing assets of place including the arts, cultural diversity, economic development, and environmental sustainability.</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Show of hands:</a:t>
            </a:r>
          </a:p>
          <a:p>
            <a:pPr lvl="0"/>
            <a:r>
              <a:rPr lang="en-US" sz="1200" kern="1200" dirty="0" smtClean="0">
                <a:solidFill>
                  <a:schemeClr val="tx1"/>
                </a:solidFill>
                <a:effectLst/>
                <a:latin typeface="+mn-lt"/>
                <a:ea typeface="+mn-ea"/>
                <a:cs typeface="+mn-cs"/>
              </a:rPr>
              <a:t>How many of you are familiar with cultural districts?</a:t>
            </a:r>
          </a:p>
          <a:p>
            <a:pPr marL="171450" lvl="0" indent="-171450">
              <a:buFontTx/>
              <a:buChar char="-"/>
            </a:pPr>
            <a:r>
              <a:rPr lang="en-US" sz="1200" kern="1200" dirty="0" smtClean="0">
                <a:solidFill>
                  <a:schemeClr val="tx1"/>
                </a:solidFill>
                <a:effectLst/>
                <a:latin typeface="+mn-lt"/>
                <a:ea typeface="+mn-ea"/>
                <a:cs typeface="+mn-cs"/>
              </a:rPr>
              <a:t>40R smart growth districts?</a:t>
            </a:r>
          </a:p>
          <a:p>
            <a:pPr marL="171450" lvl="0" indent="-171450">
              <a:buFontTx/>
              <a:buChar char="-"/>
            </a:pPr>
            <a:r>
              <a:rPr lang="en-US" sz="1200" kern="1200" dirty="0" smtClean="0">
                <a:solidFill>
                  <a:schemeClr val="tx1"/>
                </a:solidFill>
                <a:effectLst/>
                <a:latin typeface="+mn-lt"/>
                <a:ea typeface="+mn-ea"/>
                <a:cs typeface="+mn-cs"/>
              </a:rPr>
              <a:t>parking benefits districts?</a:t>
            </a:r>
          </a:p>
          <a:p>
            <a:pPr marL="171450" lvl="0" indent="-171450">
              <a:buFontTx/>
              <a:buChar char="-"/>
            </a:pPr>
            <a:r>
              <a:rPr lang="en-US" sz="1200" kern="1200" dirty="0" smtClean="0">
                <a:solidFill>
                  <a:schemeClr val="tx1"/>
                </a:solidFill>
                <a:effectLst/>
                <a:latin typeface="+mn-lt"/>
                <a:ea typeface="+mn-ea"/>
                <a:cs typeface="+mn-cs"/>
              </a:rPr>
              <a:t>community benefits districts?</a:t>
            </a:r>
          </a:p>
          <a:p>
            <a:pPr marL="171450" lvl="0" indent="-171450">
              <a:buFontTx/>
              <a:buChar char="-"/>
            </a:pPr>
            <a:r>
              <a:rPr lang="en-US" sz="1200" kern="1200" dirty="0" smtClean="0">
                <a:solidFill>
                  <a:schemeClr val="tx1"/>
                </a:solidFill>
                <a:effectLst/>
                <a:latin typeface="+mn-lt"/>
                <a:ea typeface="+mn-ea"/>
                <a:cs typeface="+mn-cs"/>
              </a:rPr>
              <a:t>Eco</a:t>
            </a:r>
            <a:r>
              <a:rPr lang="en-US" sz="1200" kern="1200" baseline="0" dirty="0" smtClean="0">
                <a:solidFill>
                  <a:schemeClr val="tx1"/>
                </a:solidFill>
                <a:effectLst/>
                <a:latin typeface="+mn-lt"/>
                <a:ea typeface="+mn-ea"/>
                <a:cs typeface="+mn-cs"/>
              </a:rPr>
              <a:t> districts?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455D9AB-4F5A-4472-ADE6-A333ED9C545A}" type="slidenum">
              <a:rPr lang="en-US" smtClean="0"/>
              <a:t>1</a:t>
            </a:fld>
            <a:endParaRPr lang="en-US"/>
          </a:p>
        </p:txBody>
      </p:sp>
    </p:spTree>
    <p:extLst>
      <p:ext uri="{BB962C8B-B14F-4D97-AF65-F5344CB8AC3E}">
        <p14:creationId xmlns:p14="http://schemas.microsoft.com/office/powerpoint/2010/main" val="825599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Definition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Values:</a:t>
            </a:r>
            <a:r>
              <a:rPr lang="en-US" sz="1200" kern="1200" baseline="0" dirty="0" smtClean="0">
                <a:solidFill>
                  <a:schemeClr val="tx1"/>
                </a:solidFill>
                <a:effectLst/>
                <a:latin typeface="+mn-lt"/>
                <a:ea typeface="+mn-ea"/>
                <a:cs typeface="+mn-cs"/>
              </a:rPr>
              <a:t> e</a:t>
            </a:r>
            <a:r>
              <a:rPr lang="en-US" sz="1200" kern="1200" dirty="0" smtClean="0">
                <a:solidFill>
                  <a:schemeClr val="tx1"/>
                </a:solidFill>
                <a:effectLst/>
                <a:latin typeface="+mn-lt"/>
                <a:ea typeface="+mn-ea"/>
                <a:cs typeface="+mn-cs"/>
              </a:rPr>
              <a:t>levate assets of place – history, heritage, culture</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9455D9AB-4F5A-4472-ADE6-A333ED9C545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093067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Orienting to the subject matter – We’re going to do a little mental visioning exercise. Close your eyes for 30 seconds to think about this question (open your eyes when you have answers to the question) </a:t>
            </a:r>
          </a:p>
          <a:p>
            <a:pPr lvl="1"/>
            <a:r>
              <a:rPr lang="en-US" sz="1200" kern="1200" dirty="0" smtClean="0">
                <a:solidFill>
                  <a:schemeClr val="tx1"/>
                </a:solidFill>
                <a:effectLst/>
                <a:latin typeface="+mn-lt"/>
                <a:ea typeface="+mn-ea"/>
                <a:cs typeface="+mn-cs"/>
              </a:rPr>
              <a:t>Think back at the last week. Do you recall witnessing, experiencing, or personally engaging in an arts or cultural experience? This might include: taking in views of a cultural landscape – whether natural or man-made; admiring architectural design details in the built environment; experiencing art in public spaces – art sited on public grounds, on buildings, or on indoor walls; witnessing or participating in a parade, festival, market or other outdoor cultural event; listening to live or recorded music; watching a film or television show; enjoying a meal made from recipes; dancing; visiting an art show in a gallery or museum.</a:t>
            </a:r>
          </a:p>
          <a:p>
            <a:r>
              <a:rPr lang="en-US" sz="1200" b="1" kern="1200" dirty="0" smtClean="0">
                <a:solidFill>
                  <a:schemeClr val="tx1"/>
                </a:solidFill>
                <a:effectLst/>
                <a:latin typeface="+mn-lt"/>
                <a:ea typeface="+mn-ea"/>
                <a:cs typeface="+mn-cs"/>
              </a:rPr>
              <a:t>Arts and culture reveals itself and is expressed in many ways in civic life. It is a core element of what makes our communities healthy, dynamic, livable, vibrant.</a:t>
            </a:r>
            <a:endParaRPr lang="en-US" dirty="0" smtClean="0"/>
          </a:p>
          <a:p>
            <a:pPr lvl="0"/>
            <a:endParaRPr lang="en-US" dirty="0"/>
          </a:p>
        </p:txBody>
      </p:sp>
      <p:sp>
        <p:nvSpPr>
          <p:cNvPr id="4" name="Slide Number Placeholder 3"/>
          <p:cNvSpPr>
            <a:spLocks noGrp="1"/>
          </p:cNvSpPr>
          <p:nvPr>
            <p:ph type="sldNum" sz="quarter" idx="10"/>
          </p:nvPr>
        </p:nvSpPr>
        <p:spPr/>
        <p:txBody>
          <a:bodyPr/>
          <a:lstStyle/>
          <a:p>
            <a:fld id="{9455D9AB-4F5A-4472-ADE6-A333ED9C545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049933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9455D9AB-4F5A-4472-ADE6-A333ED9C545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571879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Definition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Values:</a:t>
            </a:r>
            <a:r>
              <a:rPr lang="en-US" sz="1200" kern="1200" baseline="0" dirty="0" smtClean="0">
                <a:solidFill>
                  <a:schemeClr val="tx1"/>
                </a:solidFill>
                <a:effectLst/>
                <a:latin typeface="+mn-lt"/>
                <a:ea typeface="+mn-ea"/>
                <a:cs typeface="+mn-cs"/>
              </a:rPr>
              <a:t> e</a:t>
            </a:r>
            <a:r>
              <a:rPr lang="en-US" sz="1200" kern="1200" dirty="0" smtClean="0">
                <a:solidFill>
                  <a:schemeClr val="tx1"/>
                </a:solidFill>
                <a:effectLst/>
                <a:latin typeface="+mn-lt"/>
                <a:ea typeface="+mn-ea"/>
                <a:cs typeface="+mn-cs"/>
              </a:rPr>
              <a:t>levate assets of place – history, heritage, culture</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9455D9AB-4F5A-4472-ADE6-A333ED9C545A}"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954844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Definition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Values:</a:t>
            </a:r>
            <a:r>
              <a:rPr lang="en-US" sz="1200" kern="1200" baseline="0" dirty="0" smtClean="0">
                <a:solidFill>
                  <a:schemeClr val="tx1"/>
                </a:solidFill>
                <a:effectLst/>
                <a:latin typeface="+mn-lt"/>
                <a:ea typeface="+mn-ea"/>
                <a:cs typeface="+mn-cs"/>
              </a:rPr>
              <a:t> e</a:t>
            </a:r>
            <a:r>
              <a:rPr lang="en-US" sz="1200" kern="1200" dirty="0" smtClean="0">
                <a:solidFill>
                  <a:schemeClr val="tx1"/>
                </a:solidFill>
                <a:effectLst/>
                <a:latin typeface="+mn-lt"/>
                <a:ea typeface="+mn-ea"/>
                <a:cs typeface="+mn-cs"/>
              </a:rPr>
              <a:t>levate assets of place – history, heritage, culture</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9455D9AB-4F5A-4472-ADE6-A333ED9C545A}"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31974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Operationalizing</a:t>
            </a:r>
            <a:r>
              <a:rPr lang="en-US" sz="1200" kern="1200" baseline="0" dirty="0" smtClean="0">
                <a:solidFill>
                  <a:schemeClr val="tx1"/>
                </a:solidFill>
                <a:effectLst/>
                <a:latin typeface="+mn-lt"/>
                <a:ea typeface="+mn-ea"/>
                <a:cs typeface="+mn-cs"/>
              </a:rPr>
              <a:t> placemaking – various tools but the best scenarios line up four things: management, staffing, fundraising, and programming</a:t>
            </a:r>
          </a:p>
          <a:p>
            <a:endParaRPr lang="en-US" sz="1200" kern="1200" baseline="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Types of districts grounded in elevating assets of place:</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Creative Placemaking, Business Improvement Districts, Eco-Districts, Cultural Districts, Innovation Districts, Parking Benefits Districts, Community Benefit Districts) </a:t>
            </a:r>
            <a:endParaRPr lang="en-US" dirty="0"/>
          </a:p>
        </p:txBody>
      </p:sp>
      <p:sp>
        <p:nvSpPr>
          <p:cNvPr id="4" name="Slide Number Placeholder 3"/>
          <p:cNvSpPr>
            <a:spLocks noGrp="1"/>
          </p:cNvSpPr>
          <p:nvPr>
            <p:ph type="sldNum" sz="quarter" idx="10"/>
          </p:nvPr>
        </p:nvSpPr>
        <p:spPr/>
        <p:txBody>
          <a:bodyPr/>
          <a:lstStyle/>
          <a:p>
            <a:fld id="{9455D9AB-4F5A-4472-ADE6-A333ED9C545A}"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380108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Operationalizing</a:t>
            </a:r>
            <a:r>
              <a:rPr lang="en-US" sz="1200" kern="1200" baseline="0" dirty="0" smtClean="0">
                <a:solidFill>
                  <a:schemeClr val="tx1"/>
                </a:solidFill>
                <a:effectLst/>
                <a:latin typeface="+mn-lt"/>
                <a:ea typeface="+mn-ea"/>
                <a:cs typeface="+mn-cs"/>
              </a:rPr>
              <a:t> placemaking – various tools but the best scenarios line up four things: management, staffing, fundraising, and programming</a:t>
            </a:r>
          </a:p>
          <a:p>
            <a:endParaRPr lang="en-US" sz="1200" kern="1200" baseline="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Types of districts grounded in elevating assets of place:</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Creative Placemaking, Business Improvement Districts, Eco-Districts, Cultural Districts, Innovation Districts, Parking Benefits Districts, Community Benefit Districts) </a:t>
            </a:r>
            <a:endParaRPr lang="en-US" dirty="0"/>
          </a:p>
        </p:txBody>
      </p:sp>
      <p:sp>
        <p:nvSpPr>
          <p:cNvPr id="4" name="Slide Number Placeholder 3"/>
          <p:cNvSpPr>
            <a:spLocks noGrp="1"/>
          </p:cNvSpPr>
          <p:nvPr>
            <p:ph type="sldNum" sz="quarter" idx="10"/>
          </p:nvPr>
        </p:nvSpPr>
        <p:spPr/>
        <p:txBody>
          <a:bodyPr/>
          <a:lstStyle/>
          <a:p>
            <a:fld id="{9455D9AB-4F5A-4472-ADE6-A333ED9C545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232326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My name is Jenn Erickson and I’m a regional urban planner and head up the new Arts and Culture Division at the MAPC in Boston MA. I will be moderating this session with these three talented panelists. </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We are very excited to spend the next 75 minutes with you to dive into district approaches to operationalizing</a:t>
            </a:r>
            <a:r>
              <a:rPr lang="en-US" sz="1200" kern="1200" baseline="0" dirty="0" smtClean="0">
                <a:solidFill>
                  <a:schemeClr val="tx1"/>
                </a:solidFill>
                <a:effectLst/>
                <a:latin typeface="+mn-lt"/>
                <a:ea typeface="+mn-ea"/>
                <a:cs typeface="+mn-cs"/>
              </a:rPr>
              <a:t> placemaking</a:t>
            </a:r>
            <a:r>
              <a:rPr lang="en-US" sz="1200" kern="1200" dirty="0" smtClean="0">
                <a:solidFill>
                  <a:schemeClr val="tx1"/>
                </a:solidFill>
                <a:effectLst/>
                <a:latin typeface="+mn-lt"/>
                <a:ea typeface="+mn-ea"/>
                <a:cs typeface="+mn-cs"/>
              </a:rPr>
              <a:t>. </a:t>
            </a:r>
          </a:p>
          <a:p>
            <a:pPr marL="0" marR="0" lvl="0" indent="0" algn="l" defTabSz="913652"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3652"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District management strategies (Creative Placemaking, Business Improvement Districts, Eco-Districts, Cultural Districts, Innovation Districts, Parking Benefits Districts, Community Benefit Districts) </a:t>
            </a:r>
          </a:p>
          <a:p>
            <a:pPr marL="0" marR="0" lvl="0" indent="0" algn="l" defTabSz="913652"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3652"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Learn about various approaches to place-based revitalization, development and management tools that emphasize existing assets of place including the arts, cultural diversity, economic development, and environmental sustainability.</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Show of hands:</a:t>
            </a:r>
          </a:p>
          <a:p>
            <a:pPr lvl="0"/>
            <a:r>
              <a:rPr lang="en-US" sz="1200" kern="1200" dirty="0" smtClean="0">
                <a:solidFill>
                  <a:schemeClr val="tx1"/>
                </a:solidFill>
                <a:effectLst/>
                <a:latin typeface="+mn-lt"/>
                <a:ea typeface="+mn-ea"/>
                <a:cs typeface="+mn-cs"/>
              </a:rPr>
              <a:t>How many of you are familiar with cultural districts?</a:t>
            </a:r>
          </a:p>
          <a:p>
            <a:pPr marL="171450" lvl="0" indent="-171450">
              <a:buFontTx/>
              <a:buChar char="-"/>
            </a:pPr>
            <a:r>
              <a:rPr lang="en-US" sz="1200" kern="1200" dirty="0" smtClean="0">
                <a:solidFill>
                  <a:schemeClr val="tx1"/>
                </a:solidFill>
                <a:effectLst/>
                <a:latin typeface="+mn-lt"/>
                <a:ea typeface="+mn-ea"/>
                <a:cs typeface="+mn-cs"/>
              </a:rPr>
              <a:t>40R smart growth districts?</a:t>
            </a:r>
          </a:p>
          <a:p>
            <a:pPr marL="171450" lvl="0" indent="-171450">
              <a:buFontTx/>
              <a:buChar char="-"/>
            </a:pPr>
            <a:r>
              <a:rPr lang="en-US" sz="1200" kern="1200" dirty="0" smtClean="0">
                <a:solidFill>
                  <a:schemeClr val="tx1"/>
                </a:solidFill>
                <a:effectLst/>
                <a:latin typeface="+mn-lt"/>
                <a:ea typeface="+mn-ea"/>
                <a:cs typeface="+mn-cs"/>
              </a:rPr>
              <a:t>parking benefits districts?</a:t>
            </a:r>
          </a:p>
          <a:p>
            <a:pPr marL="171450" lvl="0" indent="-171450">
              <a:buFontTx/>
              <a:buChar char="-"/>
            </a:pPr>
            <a:r>
              <a:rPr lang="en-US" sz="1200" kern="1200" dirty="0" smtClean="0">
                <a:solidFill>
                  <a:schemeClr val="tx1"/>
                </a:solidFill>
                <a:effectLst/>
                <a:latin typeface="+mn-lt"/>
                <a:ea typeface="+mn-ea"/>
                <a:cs typeface="+mn-cs"/>
              </a:rPr>
              <a:t>community benefits districts?</a:t>
            </a:r>
          </a:p>
          <a:p>
            <a:pPr marL="171450" lvl="0" indent="-171450">
              <a:buFontTx/>
              <a:buChar char="-"/>
            </a:pPr>
            <a:r>
              <a:rPr lang="en-US" sz="1200" kern="1200" dirty="0" smtClean="0">
                <a:solidFill>
                  <a:schemeClr val="tx1"/>
                </a:solidFill>
                <a:effectLst/>
                <a:latin typeface="+mn-lt"/>
                <a:ea typeface="+mn-ea"/>
                <a:cs typeface="+mn-cs"/>
              </a:rPr>
              <a:t>Eco</a:t>
            </a:r>
            <a:r>
              <a:rPr lang="en-US" sz="1200" kern="1200" baseline="0" dirty="0" smtClean="0">
                <a:solidFill>
                  <a:schemeClr val="tx1"/>
                </a:solidFill>
                <a:effectLst/>
                <a:latin typeface="+mn-lt"/>
                <a:ea typeface="+mn-ea"/>
                <a:cs typeface="+mn-cs"/>
              </a:rPr>
              <a:t> districts?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455D9AB-4F5A-4472-ADE6-A333ED9C545A}" type="slidenum">
              <a:rPr lang="en-US" smtClean="0"/>
              <a:t>8</a:t>
            </a:fld>
            <a:endParaRPr lang="en-US"/>
          </a:p>
        </p:txBody>
      </p:sp>
    </p:spTree>
    <p:extLst>
      <p:ext uri="{BB962C8B-B14F-4D97-AF65-F5344CB8AC3E}">
        <p14:creationId xmlns:p14="http://schemas.microsoft.com/office/powerpoint/2010/main" val="2301248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Definition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Values:</a:t>
            </a:r>
            <a:r>
              <a:rPr lang="en-US" sz="1200" kern="1200" baseline="0" dirty="0" smtClean="0">
                <a:solidFill>
                  <a:schemeClr val="tx1"/>
                </a:solidFill>
                <a:effectLst/>
                <a:latin typeface="+mn-lt"/>
                <a:ea typeface="+mn-ea"/>
                <a:cs typeface="+mn-cs"/>
              </a:rPr>
              <a:t> e</a:t>
            </a:r>
            <a:r>
              <a:rPr lang="en-US" sz="1200" kern="1200" dirty="0" smtClean="0">
                <a:solidFill>
                  <a:schemeClr val="tx1"/>
                </a:solidFill>
                <a:effectLst/>
                <a:latin typeface="+mn-lt"/>
                <a:ea typeface="+mn-ea"/>
                <a:cs typeface="+mn-cs"/>
              </a:rPr>
              <a:t>levate assets of place – history, heritage, culture</a:t>
            </a:r>
          </a:p>
          <a:p>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9455D9AB-4F5A-4472-ADE6-A333ED9C545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696366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01167" y="207263"/>
            <a:ext cx="9656064" cy="7357872"/>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915734" y="1000026"/>
            <a:ext cx="8222742" cy="3316224"/>
          </a:xfrm>
        </p:spPr>
        <p:txBody>
          <a:bodyPr anchor="b">
            <a:normAutofit/>
          </a:bodyPr>
          <a:lstStyle>
            <a:lvl1pPr algn="ctr">
              <a:lnSpc>
                <a:spcPct val="85000"/>
              </a:lnSpc>
              <a:defRPr sz="66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410363" y="4385587"/>
            <a:ext cx="7233485" cy="1573254"/>
          </a:xfrm>
        </p:spPr>
        <p:txBody>
          <a:bodyPr>
            <a:normAutofit/>
          </a:bodyPr>
          <a:lstStyle>
            <a:lvl1pPr marL="0" indent="0" algn="ctr">
              <a:spcBef>
                <a:spcPts val="1100"/>
              </a:spcBef>
              <a:buNone/>
              <a:defRPr sz="1980">
                <a:solidFill>
                  <a:srgbClr val="FFFFFF"/>
                </a:solidFill>
              </a:defRPr>
            </a:lvl1pPr>
            <a:lvl2pPr marL="377190" indent="0" algn="ctr">
              <a:buNone/>
              <a:defRPr sz="1980"/>
            </a:lvl2pPr>
            <a:lvl3pPr marL="754380" indent="0" algn="ctr">
              <a:buNone/>
              <a:defRPr sz="1980"/>
            </a:lvl3pPr>
            <a:lvl4pPr marL="1131570" indent="0" algn="ctr">
              <a:buNone/>
              <a:defRPr sz="1650"/>
            </a:lvl4pPr>
            <a:lvl5pPr marL="1508760" indent="0" algn="ctr">
              <a:buNone/>
              <a:defRPr sz="1650"/>
            </a:lvl5pPr>
            <a:lvl6pPr marL="1885950" indent="0" algn="ctr">
              <a:buNone/>
              <a:defRPr sz="1650"/>
            </a:lvl6pPr>
            <a:lvl7pPr marL="2263140" indent="0" algn="ctr">
              <a:buNone/>
              <a:defRPr sz="1650"/>
            </a:lvl7pPr>
            <a:lvl8pPr marL="2640330" indent="0" algn="ctr">
              <a:buNone/>
              <a:defRPr sz="1650"/>
            </a:lvl8pPr>
            <a:lvl9pPr marL="3017520" indent="0" algn="ctr">
              <a:buNone/>
              <a:defRPr sz="165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B61BEF0D-F0BB-DE4B-95CE-6DB70DBA9567}" type="datetimeFigureOut">
              <a:rPr lang="en-US" smtClean="0"/>
              <a:pPr/>
              <a:t>6/22/2017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a:t>
            </a:fld>
            <a:endParaRPr lang="en-US" dirty="0"/>
          </a:p>
        </p:txBody>
      </p:sp>
      <p:cxnSp>
        <p:nvCxnSpPr>
          <p:cNvPr id="8" name="Straight Connector 7"/>
          <p:cNvCxnSpPr/>
          <p:nvPr/>
        </p:nvCxnSpPr>
        <p:spPr>
          <a:xfrm>
            <a:off x="1632395" y="4231640"/>
            <a:ext cx="678942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86933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solidFill>
                  <a:srgbClr val="F07F09"/>
                </a:solidFill>
              </a:rPr>
              <a:pPr/>
              <a:t>6/22/2017</a:t>
            </a:fld>
            <a:endParaRPr lang="en-US" dirty="0">
              <a:solidFill>
                <a:srgbClr val="F07F09"/>
              </a:solidFill>
            </a:endParaRPr>
          </a:p>
        </p:txBody>
      </p:sp>
      <p:sp>
        <p:nvSpPr>
          <p:cNvPr id="5" name="Footer Placeholder 4"/>
          <p:cNvSpPr>
            <a:spLocks noGrp="1"/>
          </p:cNvSpPr>
          <p:nvPr>
            <p:ph type="ftr" sz="quarter" idx="11"/>
          </p:nvPr>
        </p:nvSpPr>
        <p:spPr/>
        <p:txBody>
          <a:bodyPr/>
          <a:lstStyle/>
          <a:p>
            <a:endParaRPr lang="en-US" dirty="0">
              <a:solidFill>
                <a:srgbClr val="F07F09"/>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smtClean="0">
                <a:solidFill>
                  <a:srgbClr val="F07F09"/>
                </a:solidFill>
              </a:rPr>
              <a:pPr/>
              <a:t>‹#›</a:t>
            </a:fld>
            <a:endParaRPr lang="en-US" dirty="0">
              <a:solidFill>
                <a:srgbClr val="F07F09"/>
              </a:solidFill>
            </a:endParaRPr>
          </a:p>
        </p:txBody>
      </p:sp>
    </p:spTree>
    <p:extLst>
      <p:ext uri="{BB962C8B-B14F-4D97-AF65-F5344CB8AC3E}">
        <p14:creationId xmlns:p14="http://schemas.microsoft.com/office/powerpoint/2010/main" val="2334866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8043" y="863600"/>
            <a:ext cx="1917383" cy="61315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42975" y="863600"/>
            <a:ext cx="6129338" cy="61315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srgbClr val="F07F09"/>
                </a:solidFill>
              </a:rPr>
              <a:pPr/>
              <a:t>6/22/2017</a:t>
            </a:fld>
            <a:endParaRPr lang="en-US" dirty="0">
              <a:solidFill>
                <a:srgbClr val="F07F09"/>
              </a:solidFill>
            </a:endParaRPr>
          </a:p>
        </p:txBody>
      </p:sp>
      <p:sp>
        <p:nvSpPr>
          <p:cNvPr id="5" name="Footer Placeholder 4"/>
          <p:cNvSpPr>
            <a:spLocks noGrp="1"/>
          </p:cNvSpPr>
          <p:nvPr>
            <p:ph type="ftr" sz="quarter" idx="11"/>
          </p:nvPr>
        </p:nvSpPr>
        <p:spPr/>
        <p:txBody>
          <a:bodyPr/>
          <a:lstStyle/>
          <a:p>
            <a:endParaRPr lang="en-US" dirty="0">
              <a:solidFill>
                <a:srgbClr val="F07F09"/>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F07F09"/>
                </a:solidFill>
              </a:rPr>
              <a:pPr/>
              <a:t>‹#›</a:t>
            </a:fld>
            <a:endParaRPr lang="en-US" dirty="0">
              <a:solidFill>
                <a:srgbClr val="F07F09"/>
              </a:solidFill>
            </a:endParaRPr>
          </a:p>
        </p:txBody>
      </p:sp>
    </p:spTree>
    <p:extLst>
      <p:ext uri="{BB962C8B-B14F-4D97-AF65-F5344CB8AC3E}">
        <p14:creationId xmlns:p14="http://schemas.microsoft.com/office/powerpoint/2010/main" val="4077353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Bef>
                <a:spcPts val="1100"/>
              </a:spcBef>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srgbClr val="F07F09"/>
                </a:solidFill>
              </a:rPr>
              <a:pPr/>
              <a:t>6/22/2017</a:t>
            </a:fld>
            <a:endParaRPr lang="en-US" dirty="0">
              <a:solidFill>
                <a:srgbClr val="F07F09"/>
              </a:solidFill>
            </a:endParaRPr>
          </a:p>
        </p:txBody>
      </p:sp>
      <p:sp>
        <p:nvSpPr>
          <p:cNvPr id="5" name="Footer Placeholder 4"/>
          <p:cNvSpPr>
            <a:spLocks noGrp="1"/>
          </p:cNvSpPr>
          <p:nvPr>
            <p:ph type="ftr" sz="quarter" idx="11"/>
          </p:nvPr>
        </p:nvSpPr>
        <p:spPr/>
        <p:txBody>
          <a:bodyPr/>
          <a:lstStyle/>
          <a:p>
            <a:endParaRPr lang="en-US" dirty="0">
              <a:solidFill>
                <a:srgbClr val="F07F09"/>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F07F09"/>
                </a:solidFill>
              </a:rPr>
              <a:pPr/>
              <a:t>‹#›</a:t>
            </a:fld>
            <a:endParaRPr lang="en-US" dirty="0">
              <a:solidFill>
                <a:srgbClr val="F07F09"/>
              </a:solidFill>
            </a:endParaRPr>
          </a:p>
        </p:txBody>
      </p:sp>
    </p:spTree>
    <p:extLst>
      <p:ext uri="{BB962C8B-B14F-4D97-AF65-F5344CB8AC3E}">
        <p14:creationId xmlns:p14="http://schemas.microsoft.com/office/powerpoint/2010/main" val="765400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2800" y="1330052"/>
            <a:ext cx="8222742" cy="3316224"/>
          </a:xfrm>
        </p:spPr>
        <p:txBody>
          <a:bodyPr anchor="b">
            <a:noAutofit/>
          </a:bodyPr>
          <a:lstStyle>
            <a:lvl1pPr algn="ctr">
              <a:lnSpc>
                <a:spcPct val="85000"/>
              </a:lnSpc>
              <a:defRPr sz="66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10691" y="4708456"/>
            <a:ext cx="7234504" cy="1545647"/>
          </a:xfrm>
        </p:spPr>
        <p:txBody>
          <a:bodyPr anchor="t">
            <a:normAutofit/>
          </a:bodyPr>
          <a:lstStyle>
            <a:lvl1pPr marL="0" indent="0" algn="ctr">
              <a:buNone/>
              <a:defRPr sz="1980">
                <a:solidFill>
                  <a:schemeClr val="accent1"/>
                </a:solidFill>
              </a:defRPr>
            </a:lvl1pPr>
            <a:lvl2pPr marL="377190" indent="0">
              <a:buNone/>
              <a:defRPr sz="1485">
                <a:solidFill>
                  <a:schemeClr val="tx1">
                    <a:tint val="75000"/>
                  </a:schemeClr>
                </a:solidFill>
              </a:defRPr>
            </a:lvl2pPr>
            <a:lvl3pPr marL="754380" indent="0">
              <a:buNone/>
              <a:defRPr sz="1320">
                <a:solidFill>
                  <a:schemeClr val="tx1">
                    <a:tint val="75000"/>
                  </a:schemeClr>
                </a:solidFill>
              </a:defRPr>
            </a:lvl3pPr>
            <a:lvl4pPr marL="1131570" indent="0">
              <a:buNone/>
              <a:defRPr sz="1155">
                <a:solidFill>
                  <a:schemeClr val="tx1">
                    <a:tint val="75000"/>
                  </a:schemeClr>
                </a:solidFill>
              </a:defRPr>
            </a:lvl4pPr>
            <a:lvl5pPr marL="1508760" indent="0">
              <a:buNone/>
              <a:defRPr sz="1155">
                <a:solidFill>
                  <a:schemeClr val="tx1">
                    <a:tint val="75000"/>
                  </a:schemeClr>
                </a:solidFill>
              </a:defRPr>
            </a:lvl5pPr>
            <a:lvl6pPr marL="1885950" indent="0">
              <a:buNone/>
              <a:defRPr sz="1155">
                <a:solidFill>
                  <a:schemeClr val="tx1">
                    <a:tint val="75000"/>
                  </a:schemeClr>
                </a:solidFill>
              </a:defRPr>
            </a:lvl6pPr>
            <a:lvl7pPr marL="2263140" indent="0">
              <a:buNone/>
              <a:defRPr sz="1155">
                <a:solidFill>
                  <a:schemeClr val="tx1">
                    <a:tint val="75000"/>
                  </a:schemeClr>
                </a:solidFill>
              </a:defRPr>
            </a:lvl7pPr>
            <a:lvl8pPr marL="2640330" indent="0">
              <a:buNone/>
              <a:defRPr sz="1155">
                <a:solidFill>
                  <a:schemeClr val="tx1">
                    <a:tint val="75000"/>
                  </a:schemeClr>
                </a:solidFill>
              </a:defRPr>
            </a:lvl8pPr>
            <a:lvl9pPr marL="3017520" indent="0">
              <a:buNone/>
              <a:defRPr sz="115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srgbClr val="F07F09"/>
                </a:solidFill>
              </a:rPr>
              <a:pPr/>
              <a:t>6/22/2017</a:t>
            </a:fld>
            <a:endParaRPr lang="en-US" dirty="0">
              <a:solidFill>
                <a:srgbClr val="F07F09"/>
              </a:solidFill>
            </a:endParaRPr>
          </a:p>
        </p:txBody>
      </p:sp>
      <p:sp>
        <p:nvSpPr>
          <p:cNvPr id="5" name="Footer Placeholder 4"/>
          <p:cNvSpPr>
            <a:spLocks noGrp="1"/>
          </p:cNvSpPr>
          <p:nvPr>
            <p:ph type="ftr" sz="quarter" idx="11"/>
          </p:nvPr>
        </p:nvSpPr>
        <p:spPr/>
        <p:txBody>
          <a:bodyPr/>
          <a:lstStyle/>
          <a:p>
            <a:endParaRPr lang="en-US" dirty="0">
              <a:solidFill>
                <a:srgbClr val="F07F09"/>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F07F09"/>
                </a:solidFill>
              </a:rPr>
              <a:pPr/>
              <a:t>‹#›</a:t>
            </a:fld>
            <a:endParaRPr lang="en-US" dirty="0">
              <a:solidFill>
                <a:srgbClr val="F07F09"/>
              </a:solidFill>
            </a:endParaRPr>
          </a:p>
        </p:txBody>
      </p:sp>
      <p:cxnSp>
        <p:nvCxnSpPr>
          <p:cNvPr id="7" name="Straight Connector 6"/>
          <p:cNvCxnSpPr/>
          <p:nvPr/>
        </p:nvCxnSpPr>
        <p:spPr>
          <a:xfrm>
            <a:off x="1634491" y="4556462"/>
            <a:ext cx="678942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91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42975" y="2331719"/>
            <a:ext cx="3922776" cy="4559808"/>
          </a:xfrm>
        </p:spPr>
        <p:txBody>
          <a:bodyPr/>
          <a:lstStyle>
            <a:lvl1pPr>
              <a:defRPr sz="1815"/>
            </a:lvl1pPr>
            <a:lvl2pPr>
              <a:defRPr sz="1650"/>
            </a:lvl2pPr>
            <a:lvl3pPr>
              <a:defRPr sz="1485"/>
            </a:lvl3pPr>
            <a:lvl4pPr>
              <a:defRPr sz="1320"/>
            </a:lvl4pPr>
            <a:lvl5pPr>
              <a:defRPr sz="1320"/>
            </a:lvl5pPr>
            <a:lvl6pPr>
              <a:defRPr sz="1320"/>
            </a:lvl6pPr>
            <a:lvl7pPr>
              <a:defRPr sz="1320"/>
            </a:lvl7pPr>
            <a:lvl8pPr>
              <a:defRPr sz="1320"/>
            </a:lvl8pPr>
            <a:lvl9pPr>
              <a:defRPr sz="13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70780" y="2331720"/>
            <a:ext cx="3922776" cy="4559808"/>
          </a:xfrm>
        </p:spPr>
        <p:txBody>
          <a:bodyPr/>
          <a:lstStyle>
            <a:lvl1pPr>
              <a:defRPr sz="1815"/>
            </a:lvl1pPr>
            <a:lvl2pPr>
              <a:defRPr sz="1650"/>
            </a:lvl2pPr>
            <a:lvl3pPr>
              <a:defRPr sz="1485"/>
            </a:lvl3pPr>
            <a:lvl4pPr>
              <a:defRPr sz="1320"/>
            </a:lvl4pPr>
            <a:lvl5pPr>
              <a:defRPr sz="1320"/>
            </a:lvl5pPr>
            <a:lvl6pPr>
              <a:defRPr sz="1320"/>
            </a:lvl6pPr>
            <a:lvl7pPr>
              <a:defRPr sz="1320"/>
            </a:lvl7pPr>
            <a:lvl8pPr>
              <a:defRPr sz="1320"/>
            </a:lvl8pPr>
            <a:lvl9pPr>
              <a:defRPr sz="13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solidFill>
                  <a:srgbClr val="F07F09"/>
                </a:solidFill>
              </a:rPr>
              <a:pPr/>
              <a:t>6/22/2017</a:t>
            </a:fld>
            <a:endParaRPr lang="en-US" dirty="0">
              <a:solidFill>
                <a:srgbClr val="F07F09"/>
              </a:solidFill>
            </a:endParaRPr>
          </a:p>
        </p:txBody>
      </p:sp>
      <p:sp>
        <p:nvSpPr>
          <p:cNvPr id="6" name="Footer Placeholder 5"/>
          <p:cNvSpPr>
            <a:spLocks noGrp="1"/>
          </p:cNvSpPr>
          <p:nvPr>
            <p:ph type="ftr" sz="quarter" idx="11"/>
          </p:nvPr>
        </p:nvSpPr>
        <p:spPr/>
        <p:txBody>
          <a:bodyPr/>
          <a:lstStyle/>
          <a:p>
            <a:endParaRPr lang="en-US" dirty="0">
              <a:solidFill>
                <a:srgbClr val="F07F09"/>
              </a:solidFill>
            </a:endParaRPr>
          </a:p>
        </p:txBody>
      </p:sp>
      <p:sp>
        <p:nvSpPr>
          <p:cNvPr id="7" name="Slide Number Placeholder 6"/>
          <p:cNvSpPr>
            <a:spLocks noGrp="1"/>
          </p:cNvSpPr>
          <p:nvPr>
            <p:ph type="sldNum" sz="quarter" idx="12"/>
          </p:nvPr>
        </p:nvSpPr>
        <p:spPr/>
        <p:txBody>
          <a:bodyPr/>
          <a:lstStyle/>
          <a:p>
            <a:fld id="{6FF9F0C5-380F-41C2-899A-BAC0F0927E16}" type="slidenum">
              <a:rPr lang="en-US" smtClean="0">
                <a:solidFill>
                  <a:srgbClr val="F07F09"/>
                </a:solidFill>
              </a:rPr>
              <a:pPr/>
              <a:t>‹#›</a:t>
            </a:fld>
            <a:endParaRPr lang="en-US" dirty="0">
              <a:solidFill>
                <a:srgbClr val="F07F09"/>
              </a:solidFill>
            </a:endParaRPr>
          </a:p>
        </p:txBody>
      </p:sp>
    </p:spTree>
    <p:extLst>
      <p:ext uri="{BB962C8B-B14F-4D97-AF65-F5344CB8AC3E}">
        <p14:creationId xmlns:p14="http://schemas.microsoft.com/office/powerpoint/2010/main" val="4181782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42975" y="2268379"/>
            <a:ext cx="3922776" cy="880872"/>
          </a:xfrm>
        </p:spPr>
        <p:txBody>
          <a:bodyPr anchor="ctr"/>
          <a:lstStyle>
            <a:lvl1pPr marL="0" indent="0">
              <a:spcBef>
                <a:spcPts val="0"/>
              </a:spcBef>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smtClean="0"/>
              <a:t>Click to edit Master text styles</a:t>
            </a:r>
          </a:p>
        </p:txBody>
      </p:sp>
      <p:sp>
        <p:nvSpPr>
          <p:cNvPr id="4" name="Content Placeholder 3"/>
          <p:cNvSpPr>
            <a:spLocks noGrp="1"/>
          </p:cNvSpPr>
          <p:nvPr>
            <p:ph sz="half" idx="2"/>
          </p:nvPr>
        </p:nvSpPr>
        <p:spPr>
          <a:xfrm>
            <a:off x="942975" y="3084347"/>
            <a:ext cx="3922776" cy="3834384"/>
          </a:xfrm>
        </p:spPr>
        <p:txBody>
          <a:bodyPr/>
          <a:lstStyle>
            <a:lvl1pPr>
              <a:defRPr sz="1815"/>
            </a:lvl1pPr>
            <a:lvl2pPr>
              <a:defRPr sz="1650"/>
            </a:lvl2pPr>
            <a:lvl3pPr>
              <a:defRPr sz="1485"/>
            </a:lvl3pPr>
            <a:lvl4pPr>
              <a:defRPr sz="1320"/>
            </a:lvl4pPr>
            <a:lvl5pPr>
              <a:defRPr sz="1320"/>
            </a:lvl5pPr>
            <a:lvl6pPr>
              <a:defRPr sz="1320"/>
            </a:lvl6pPr>
            <a:lvl7pPr>
              <a:defRPr sz="1320"/>
            </a:lvl7pPr>
            <a:lvl8pPr>
              <a:defRPr sz="1320"/>
            </a:lvl8pPr>
            <a:lvl9pPr>
              <a:defRPr sz="13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72068" y="2265570"/>
            <a:ext cx="3922776" cy="880872"/>
          </a:xfrm>
        </p:spPr>
        <p:txBody>
          <a:bodyPr anchor="ctr"/>
          <a:lstStyle>
            <a:lvl1pPr marL="0" indent="0">
              <a:spcBef>
                <a:spcPts val="0"/>
              </a:spcBef>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smtClean="0"/>
              <a:t>Click to edit Master text styles</a:t>
            </a:r>
          </a:p>
        </p:txBody>
      </p:sp>
      <p:sp>
        <p:nvSpPr>
          <p:cNvPr id="6" name="Content Placeholder 5"/>
          <p:cNvSpPr>
            <a:spLocks noGrp="1"/>
          </p:cNvSpPr>
          <p:nvPr>
            <p:ph sz="quarter" idx="4"/>
          </p:nvPr>
        </p:nvSpPr>
        <p:spPr>
          <a:xfrm>
            <a:off x="5172068" y="3081898"/>
            <a:ext cx="3922776" cy="3834384"/>
          </a:xfrm>
        </p:spPr>
        <p:txBody>
          <a:bodyPr/>
          <a:lstStyle>
            <a:lvl1pPr>
              <a:defRPr sz="1815"/>
            </a:lvl1pPr>
            <a:lvl2pPr>
              <a:defRPr sz="1650"/>
            </a:lvl2pPr>
            <a:lvl3pPr>
              <a:defRPr sz="1485"/>
            </a:lvl3pPr>
            <a:lvl4pPr>
              <a:defRPr sz="1320"/>
            </a:lvl4pPr>
            <a:lvl5pPr>
              <a:defRPr sz="1320"/>
            </a:lvl5pPr>
            <a:lvl6pPr>
              <a:defRPr sz="1320"/>
            </a:lvl6pPr>
            <a:lvl7pPr>
              <a:defRPr sz="1320"/>
            </a:lvl7pPr>
            <a:lvl8pPr>
              <a:defRPr sz="1320"/>
            </a:lvl8pPr>
            <a:lvl9pPr>
              <a:defRPr sz="13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srgbClr val="F07F09"/>
                </a:solidFill>
              </a:rPr>
              <a:pPr/>
              <a:t>6/22/2017</a:t>
            </a:fld>
            <a:endParaRPr lang="en-US" dirty="0">
              <a:solidFill>
                <a:srgbClr val="F07F09"/>
              </a:solidFill>
            </a:endParaRPr>
          </a:p>
        </p:txBody>
      </p:sp>
      <p:sp>
        <p:nvSpPr>
          <p:cNvPr id="8" name="Footer Placeholder 7"/>
          <p:cNvSpPr>
            <a:spLocks noGrp="1"/>
          </p:cNvSpPr>
          <p:nvPr>
            <p:ph type="ftr" sz="quarter" idx="11"/>
          </p:nvPr>
        </p:nvSpPr>
        <p:spPr/>
        <p:txBody>
          <a:bodyPr/>
          <a:lstStyle/>
          <a:p>
            <a:endParaRPr lang="en-US" dirty="0">
              <a:solidFill>
                <a:srgbClr val="F07F09"/>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srgbClr val="F07F09"/>
                </a:solidFill>
              </a:rPr>
              <a:pPr/>
              <a:t>‹#›</a:t>
            </a:fld>
            <a:endParaRPr lang="en-US" dirty="0">
              <a:solidFill>
                <a:srgbClr val="F07F09"/>
              </a:solidFill>
            </a:endParaRPr>
          </a:p>
        </p:txBody>
      </p:sp>
    </p:spTree>
    <p:extLst>
      <p:ext uri="{BB962C8B-B14F-4D97-AF65-F5344CB8AC3E}">
        <p14:creationId xmlns:p14="http://schemas.microsoft.com/office/powerpoint/2010/main" val="191621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srgbClr val="F07F09"/>
                </a:solidFill>
              </a:rPr>
              <a:pPr/>
              <a:t>6/22/2017</a:t>
            </a:fld>
            <a:endParaRPr lang="en-US" dirty="0">
              <a:solidFill>
                <a:srgbClr val="F07F09"/>
              </a:solidFill>
            </a:endParaRPr>
          </a:p>
        </p:txBody>
      </p:sp>
      <p:sp>
        <p:nvSpPr>
          <p:cNvPr id="4" name="Footer Placeholder 3"/>
          <p:cNvSpPr>
            <a:spLocks noGrp="1"/>
          </p:cNvSpPr>
          <p:nvPr>
            <p:ph type="ftr" sz="quarter" idx="11"/>
          </p:nvPr>
        </p:nvSpPr>
        <p:spPr/>
        <p:txBody>
          <a:bodyPr/>
          <a:lstStyle/>
          <a:p>
            <a:endParaRPr lang="en-US" dirty="0">
              <a:solidFill>
                <a:srgbClr val="F07F09"/>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F07F09"/>
                </a:solidFill>
              </a:rPr>
              <a:pPr/>
              <a:t>‹#›</a:t>
            </a:fld>
            <a:endParaRPr lang="en-US" dirty="0">
              <a:solidFill>
                <a:srgbClr val="F07F09"/>
              </a:solidFill>
            </a:endParaRPr>
          </a:p>
        </p:txBody>
      </p:sp>
    </p:spTree>
    <p:extLst>
      <p:ext uri="{BB962C8B-B14F-4D97-AF65-F5344CB8AC3E}">
        <p14:creationId xmlns:p14="http://schemas.microsoft.com/office/powerpoint/2010/main" val="2807584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srgbClr val="F07F09"/>
                </a:solidFill>
              </a:rPr>
              <a:pPr/>
              <a:t>6/22/2017</a:t>
            </a:fld>
            <a:endParaRPr lang="en-US" dirty="0">
              <a:solidFill>
                <a:srgbClr val="F07F09"/>
              </a:solidFill>
            </a:endParaRPr>
          </a:p>
        </p:txBody>
      </p:sp>
      <p:sp>
        <p:nvSpPr>
          <p:cNvPr id="3" name="Footer Placeholder 2"/>
          <p:cNvSpPr>
            <a:spLocks noGrp="1"/>
          </p:cNvSpPr>
          <p:nvPr>
            <p:ph type="ftr" sz="quarter" idx="11"/>
          </p:nvPr>
        </p:nvSpPr>
        <p:spPr/>
        <p:txBody>
          <a:bodyPr/>
          <a:lstStyle/>
          <a:p>
            <a:endParaRPr lang="en-US" dirty="0">
              <a:solidFill>
                <a:srgbClr val="F07F09"/>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F07F09"/>
                </a:solidFill>
              </a:rPr>
              <a:pPr/>
              <a:t>‹#›</a:t>
            </a:fld>
            <a:endParaRPr lang="en-US" dirty="0">
              <a:solidFill>
                <a:srgbClr val="F07F09"/>
              </a:solidFill>
            </a:endParaRPr>
          </a:p>
        </p:txBody>
      </p:sp>
    </p:spTree>
    <p:extLst>
      <p:ext uri="{BB962C8B-B14F-4D97-AF65-F5344CB8AC3E}">
        <p14:creationId xmlns:p14="http://schemas.microsoft.com/office/powerpoint/2010/main" val="1348498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2975" y="1243584"/>
            <a:ext cx="3118104" cy="1969008"/>
          </a:xfrm>
        </p:spPr>
        <p:txBody>
          <a:bodyPr anchor="b">
            <a:noAutofit/>
          </a:bodyPr>
          <a:lstStyle>
            <a:lvl1pPr>
              <a:lnSpc>
                <a:spcPct val="90000"/>
              </a:lnSpc>
              <a:defRPr sz="3300" b="0"/>
            </a:lvl1pPr>
          </a:lstStyle>
          <a:p>
            <a:r>
              <a:rPr lang="en-US" smtClean="0"/>
              <a:t>Click to edit Master title style</a:t>
            </a:r>
            <a:endParaRPr lang="en-US" dirty="0"/>
          </a:p>
        </p:txBody>
      </p:sp>
      <p:sp>
        <p:nvSpPr>
          <p:cNvPr id="3" name="Content Placeholder 2"/>
          <p:cNvSpPr>
            <a:spLocks noGrp="1"/>
          </p:cNvSpPr>
          <p:nvPr>
            <p:ph idx="1"/>
          </p:nvPr>
        </p:nvSpPr>
        <p:spPr>
          <a:xfrm>
            <a:off x="4542245" y="1243584"/>
            <a:ext cx="4564602" cy="5285232"/>
          </a:xfrm>
        </p:spPr>
        <p:txBody>
          <a:bodyPr/>
          <a:lstStyle>
            <a:lvl1pPr>
              <a:defRPr sz="2640"/>
            </a:lvl1pPr>
            <a:lvl2pPr>
              <a:defRPr sz="2310"/>
            </a:lvl2pPr>
            <a:lvl3pPr>
              <a:defRPr sz="1980"/>
            </a:lvl3pPr>
            <a:lvl4pPr>
              <a:defRPr sz="1650"/>
            </a:lvl4pPr>
            <a:lvl5pPr>
              <a:defRPr sz="1650"/>
            </a:lvl5pPr>
            <a:lvl6pPr>
              <a:defRPr sz="1650"/>
            </a:lvl6pPr>
            <a:lvl7pPr>
              <a:defRPr sz="1650"/>
            </a:lvl7pPr>
            <a:lvl8pPr>
              <a:defRPr sz="1650"/>
            </a:lvl8pPr>
            <a:lvl9pPr>
              <a:defRPr sz="16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42975" y="3212592"/>
            <a:ext cx="3118104" cy="3316224"/>
          </a:xfrm>
        </p:spPr>
        <p:txBody>
          <a:bodyPr>
            <a:normAutofit/>
          </a:bodyPr>
          <a:lstStyle>
            <a:lvl1pPr marL="0" indent="0">
              <a:lnSpc>
                <a:spcPct val="100000"/>
              </a:lnSpc>
              <a:spcBef>
                <a:spcPts val="880"/>
              </a:spcBef>
              <a:buNone/>
              <a:defRPr sz="1403"/>
            </a:lvl1pPr>
            <a:lvl2pPr marL="377190" indent="0">
              <a:buNone/>
              <a:defRPr sz="990"/>
            </a:lvl2pPr>
            <a:lvl3pPr marL="754380" indent="0">
              <a:buNone/>
              <a:defRPr sz="825"/>
            </a:lvl3pPr>
            <a:lvl4pPr marL="1131570" indent="0">
              <a:buNone/>
              <a:defRPr sz="743"/>
            </a:lvl4pPr>
            <a:lvl5pPr marL="1508760" indent="0">
              <a:buNone/>
              <a:defRPr sz="743"/>
            </a:lvl5pPr>
            <a:lvl6pPr marL="1885950" indent="0">
              <a:buNone/>
              <a:defRPr sz="743"/>
            </a:lvl6pPr>
            <a:lvl7pPr marL="2263140" indent="0">
              <a:buNone/>
              <a:defRPr sz="743"/>
            </a:lvl7pPr>
            <a:lvl8pPr marL="2640330" indent="0">
              <a:buNone/>
              <a:defRPr sz="743"/>
            </a:lvl8pPr>
            <a:lvl9pPr marL="3017520" indent="0">
              <a:buNone/>
              <a:defRPr sz="74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solidFill>
                  <a:srgbClr val="F07F09"/>
                </a:solidFill>
              </a:rPr>
              <a:pPr/>
              <a:t>6/22/2017</a:t>
            </a:fld>
            <a:endParaRPr lang="en-US" dirty="0">
              <a:solidFill>
                <a:srgbClr val="F07F09"/>
              </a:solidFill>
            </a:endParaRPr>
          </a:p>
        </p:txBody>
      </p:sp>
      <p:sp>
        <p:nvSpPr>
          <p:cNvPr id="6" name="Footer Placeholder 5"/>
          <p:cNvSpPr>
            <a:spLocks noGrp="1"/>
          </p:cNvSpPr>
          <p:nvPr>
            <p:ph type="ftr" sz="quarter" idx="11"/>
          </p:nvPr>
        </p:nvSpPr>
        <p:spPr/>
        <p:txBody>
          <a:bodyPr/>
          <a:lstStyle/>
          <a:p>
            <a:endParaRPr lang="en-US" dirty="0">
              <a:solidFill>
                <a:srgbClr val="F07F09"/>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solidFill>
                  <a:srgbClr val="F07F09"/>
                </a:solidFill>
              </a:rPr>
              <a:pPr/>
              <a:t>‹#›</a:t>
            </a:fld>
            <a:endParaRPr lang="en-US" dirty="0">
              <a:solidFill>
                <a:srgbClr val="F07F09"/>
              </a:solidFill>
            </a:endParaRPr>
          </a:p>
        </p:txBody>
      </p:sp>
    </p:spTree>
    <p:extLst>
      <p:ext uri="{BB962C8B-B14F-4D97-AF65-F5344CB8AC3E}">
        <p14:creationId xmlns:p14="http://schemas.microsoft.com/office/powerpoint/2010/main" val="1479439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2975" y="1243584"/>
            <a:ext cx="3118104" cy="1969008"/>
          </a:xfrm>
        </p:spPr>
        <p:txBody>
          <a:bodyPr anchor="b">
            <a:noAutofit/>
          </a:bodyPr>
          <a:lstStyle>
            <a:lvl1pPr>
              <a:lnSpc>
                <a:spcPct val="90000"/>
              </a:lnSpc>
              <a:defRPr sz="33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21018" y="1212494"/>
            <a:ext cx="4683473" cy="5264507"/>
          </a:xfrm>
        </p:spPr>
        <p:txBody>
          <a:bodyPr lIns="274320" tIns="182880" anchor="t">
            <a:normAutofit/>
          </a:bodyPr>
          <a:lstStyle>
            <a:lvl1pPr marL="0" indent="0">
              <a:buNone/>
              <a:defRPr sz="231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r>
              <a:rPr lang="en-US" smtClean="0"/>
              <a:t>Click icon to add picture</a:t>
            </a:r>
            <a:endParaRPr lang="en-US" dirty="0"/>
          </a:p>
        </p:txBody>
      </p:sp>
      <p:sp>
        <p:nvSpPr>
          <p:cNvPr id="4" name="Text Placeholder 3"/>
          <p:cNvSpPr>
            <a:spLocks noGrp="1"/>
          </p:cNvSpPr>
          <p:nvPr>
            <p:ph type="body" sz="half" idx="2"/>
          </p:nvPr>
        </p:nvSpPr>
        <p:spPr>
          <a:xfrm>
            <a:off x="942975" y="3212592"/>
            <a:ext cx="3118104" cy="3264408"/>
          </a:xfrm>
        </p:spPr>
        <p:txBody>
          <a:bodyPr>
            <a:normAutofit/>
          </a:bodyPr>
          <a:lstStyle>
            <a:lvl1pPr marL="0" indent="0">
              <a:lnSpc>
                <a:spcPct val="100000"/>
              </a:lnSpc>
              <a:spcBef>
                <a:spcPts val="880"/>
              </a:spcBef>
              <a:buNone/>
              <a:defRPr sz="1403"/>
            </a:lvl1pPr>
            <a:lvl2pPr marL="377190" indent="0">
              <a:buNone/>
              <a:defRPr sz="990"/>
            </a:lvl2pPr>
            <a:lvl3pPr marL="754380" indent="0">
              <a:buNone/>
              <a:defRPr sz="825"/>
            </a:lvl3pPr>
            <a:lvl4pPr marL="1131570" indent="0">
              <a:buNone/>
              <a:defRPr sz="743"/>
            </a:lvl4pPr>
            <a:lvl5pPr marL="1508760" indent="0">
              <a:buNone/>
              <a:defRPr sz="743"/>
            </a:lvl5pPr>
            <a:lvl6pPr marL="1885950" indent="0">
              <a:buNone/>
              <a:defRPr sz="743"/>
            </a:lvl6pPr>
            <a:lvl7pPr marL="2263140" indent="0">
              <a:buNone/>
              <a:defRPr sz="743"/>
            </a:lvl7pPr>
            <a:lvl8pPr marL="2640330" indent="0">
              <a:buNone/>
              <a:defRPr sz="743"/>
            </a:lvl8pPr>
            <a:lvl9pPr marL="3017520" indent="0">
              <a:buNone/>
              <a:defRPr sz="74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srgbClr val="F07F09"/>
                </a:solidFill>
              </a:rPr>
              <a:pPr/>
              <a:t>6/22/2017</a:t>
            </a:fld>
            <a:endParaRPr lang="en-US" dirty="0">
              <a:solidFill>
                <a:srgbClr val="F07F09"/>
              </a:solidFill>
            </a:endParaRPr>
          </a:p>
        </p:txBody>
      </p:sp>
      <p:sp>
        <p:nvSpPr>
          <p:cNvPr id="6" name="Footer Placeholder 5"/>
          <p:cNvSpPr>
            <a:spLocks noGrp="1"/>
          </p:cNvSpPr>
          <p:nvPr>
            <p:ph type="ftr" sz="quarter" idx="11"/>
          </p:nvPr>
        </p:nvSpPr>
        <p:spPr/>
        <p:txBody>
          <a:bodyPr/>
          <a:lstStyle/>
          <a:p>
            <a:endParaRPr lang="en-US" dirty="0">
              <a:solidFill>
                <a:srgbClr val="F07F09"/>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F07F09"/>
                </a:solidFill>
              </a:rPr>
              <a:pPr/>
              <a:t>‹#›</a:t>
            </a:fld>
            <a:endParaRPr lang="en-US" dirty="0">
              <a:solidFill>
                <a:srgbClr val="F07F09"/>
              </a:solidFill>
            </a:endParaRPr>
          </a:p>
        </p:txBody>
      </p:sp>
    </p:spTree>
    <p:extLst>
      <p:ext uri="{BB962C8B-B14F-4D97-AF65-F5344CB8AC3E}">
        <p14:creationId xmlns:p14="http://schemas.microsoft.com/office/powerpoint/2010/main" val="285298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201168" y="207264"/>
            <a:ext cx="9656064" cy="735787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42975" y="690880"/>
            <a:ext cx="8147304" cy="153720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42977" y="2331720"/>
            <a:ext cx="8145118" cy="45770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42972" y="7053674"/>
            <a:ext cx="1921487" cy="413808"/>
          </a:xfrm>
          <a:prstGeom prst="rect">
            <a:avLst/>
          </a:prstGeom>
        </p:spPr>
        <p:txBody>
          <a:bodyPr vert="horz" lIns="91440" tIns="45720" rIns="91440" bIns="45720" rtlCol="0" anchor="ctr"/>
          <a:lstStyle>
            <a:lvl1pPr algn="l">
              <a:defRPr sz="1100">
                <a:solidFill>
                  <a:schemeClr val="accent1"/>
                </a:solidFill>
              </a:defRPr>
            </a:lvl1pPr>
          </a:lstStyle>
          <a:p>
            <a:pPr defTabSz="502920" fontAlgn="auto">
              <a:spcBef>
                <a:spcPts val="0"/>
              </a:spcBef>
              <a:spcAft>
                <a:spcPts val="0"/>
              </a:spcAft>
            </a:pPr>
            <a:fld id="{B61BEF0D-F0BB-DE4B-95CE-6DB70DBA9567}" type="datetimeFigureOut">
              <a:rPr lang="en-US" smtClean="0">
                <a:solidFill>
                  <a:srgbClr val="F07F09"/>
                </a:solidFill>
                <a:latin typeface="Corbel" panose="020B0503020204020204"/>
              </a:rPr>
              <a:pPr defTabSz="502920" fontAlgn="auto">
                <a:spcBef>
                  <a:spcPts val="0"/>
                </a:spcBef>
                <a:spcAft>
                  <a:spcPts val="0"/>
                </a:spcAft>
              </a:pPr>
              <a:t>6/22/2017</a:t>
            </a:fld>
            <a:endParaRPr lang="en-US" dirty="0">
              <a:solidFill>
                <a:srgbClr val="F07F09"/>
              </a:solidFill>
              <a:latin typeface="Corbel" panose="020B0503020204020204"/>
            </a:endParaRPr>
          </a:p>
        </p:txBody>
      </p:sp>
      <p:sp>
        <p:nvSpPr>
          <p:cNvPr id="5" name="Footer Placeholder 4"/>
          <p:cNvSpPr>
            <a:spLocks noGrp="1"/>
          </p:cNvSpPr>
          <p:nvPr>
            <p:ph type="ftr" sz="quarter" idx="3"/>
          </p:nvPr>
        </p:nvSpPr>
        <p:spPr>
          <a:xfrm>
            <a:off x="3258048" y="7053674"/>
            <a:ext cx="3892164" cy="413808"/>
          </a:xfrm>
          <a:prstGeom prst="rect">
            <a:avLst/>
          </a:prstGeom>
        </p:spPr>
        <p:txBody>
          <a:bodyPr vert="horz" lIns="91440" tIns="45720" rIns="91440" bIns="45720" rtlCol="0" anchor="ctr"/>
          <a:lstStyle>
            <a:lvl1pPr algn="ctr">
              <a:defRPr sz="1100">
                <a:solidFill>
                  <a:schemeClr val="accent1"/>
                </a:solidFill>
              </a:defRPr>
            </a:lvl1pPr>
          </a:lstStyle>
          <a:p>
            <a:pPr defTabSz="502920" fontAlgn="auto">
              <a:spcBef>
                <a:spcPts val="0"/>
              </a:spcBef>
              <a:spcAft>
                <a:spcPts val="0"/>
              </a:spcAft>
            </a:pPr>
            <a:endParaRPr lang="en-US" dirty="0">
              <a:solidFill>
                <a:srgbClr val="F07F09"/>
              </a:solidFill>
              <a:latin typeface="Corbel" panose="020B0503020204020204"/>
            </a:endParaRPr>
          </a:p>
        </p:txBody>
      </p:sp>
      <p:sp>
        <p:nvSpPr>
          <p:cNvPr id="6" name="Slide Number Placeholder 5"/>
          <p:cNvSpPr>
            <a:spLocks noGrp="1"/>
          </p:cNvSpPr>
          <p:nvPr>
            <p:ph type="sldNum" sz="quarter" idx="4"/>
          </p:nvPr>
        </p:nvSpPr>
        <p:spPr>
          <a:xfrm>
            <a:off x="7696864" y="7053674"/>
            <a:ext cx="1407629" cy="413808"/>
          </a:xfrm>
          <a:prstGeom prst="rect">
            <a:avLst/>
          </a:prstGeom>
        </p:spPr>
        <p:txBody>
          <a:bodyPr vert="horz" lIns="91440" tIns="45720" rIns="91440" bIns="45720" rtlCol="0" anchor="ctr"/>
          <a:lstStyle>
            <a:lvl1pPr algn="r">
              <a:defRPr sz="1100">
                <a:solidFill>
                  <a:schemeClr val="accent1"/>
                </a:solidFill>
              </a:defRPr>
            </a:lvl1pPr>
          </a:lstStyle>
          <a:p>
            <a:pPr defTabSz="502920" fontAlgn="auto">
              <a:spcBef>
                <a:spcPts val="0"/>
              </a:spcBef>
              <a:spcAft>
                <a:spcPts val="0"/>
              </a:spcAft>
            </a:pPr>
            <a:fld id="{D57F1E4F-1CFF-5643-939E-217C01CDF565}" type="slidenum">
              <a:rPr lang="en-US" smtClean="0">
                <a:solidFill>
                  <a:srgbClr val="F07F09"/>
                </a:solidFill>
                <a:latin typeface="Corbel" panose="020B0503020204020204"/>
              </a:rPr>
              <a:pPr defTabSz="502920" fontAlgn="auto">
                <a:spcBef>
                  <a:spcPts val="0"/>
                </a:spcBef>
                <a:spcAft>
                  <a:spcPts val="0"/>
                </a:spcAft>
              </a:pPr>
              <a:t>‹#›</a:t>
            </a:fld>
            <a:endParaRPr lang="en-US" dirty="0">
              <a:solidFill>
                <a:srgbClr val="F07F09"/>
              </a:solidFill>
              <a:latin typeface="Corbel" panose="020B0503020204020204"/>
            </a:endParaRPr>
          </a:p>
        </p:txBody>
      </p:sp>
    </p:spTree>
    <p:extLst>
      <p:ext uri="{BB962C8B-B14F-4D97-AF65-F5344CB8AC3E}">
        <p14:creationId xmlns:p14="http://schemas.microsoft.com/office/powerpoint/2010/main" val="22683964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438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188595" indent="-150876" algn="l" defTabSz="754380" rtl="0" eaLnBrk="1" latinLnBrk="0" hangingPunct="1">
        <a:lnSpc>
          <a:spcPct val="90000"/>
        </a:lnSpc>
        <a:spcBef>
          <a:spcPts val="1100"/>
        </a:spcBef>
        <a:buClr>
          <a:schemeClr val="accent1"/>
        </a:buClr>
        <a:buSzPct val="80000"/>
        <a:buFont typeface="Corbel" pitchFamily="34" charset="0"/>
        <a:buChar char="•"/>
        <a:defRPr sz="2200" kern="1200">
          <a:solidFill>
            <a:schemeClr val="accent1"/>
          </a:solidFill>
          <a:latin typeface="+mn-lt"/>
          <a:ea typeface="+mn-ea"/>
          <a:cs typeface="+mn-cs"/>
        </a:defRPr>
      </a:lvl1pPr>
      <a:lvl2pPr marL="377190" indent="-150876" algn="l" defTabSz="754380" rtl="0" eaLnBrk="1" latinLnBrk="0" hangingPunct="1">
        <a:lnSpc>
          <a:spcPct val="90000"/>
        </a:lnSpc>
        <a:spcBef>
          <a:spcPts val="165"/>
        </a:spcBef>
        <a:spcAft>
          <a:spcPts val="330"/>
        </a:spcAft>
        <a:buClr>
          <a:schemeClr val="accent1"/>
        </a:buClr>
        <a:buSzPct val="80000"/>
        <a:buFont typeface="Corbel" pitchFamily="34" charset="0"/>
        <a:buChar char="•"/>
        <a:defRPr sz="1980" kern="1200">
          <a:solidFill>
            <a:schemeClr val="accent1"/>
          </a:solidFill>
          <a:latin typeface="+mn-lt"/>
          <a:ea typeface="+mn-ea"/>
          <a:cs typeface="+mn-cs"/>
        </a:defRPr>
      </a:lvl2pPr>
      <a:lvl3pPr marL="603504" indent="-150876" algn="l" defTabSz="754380" rtl="0" eaLnBrk="1" latinLnBrk="0" hangingPunct="1">
        <a:lnSpc>
          <a:spcPct val="90000"/>
        </a:lnSpc>
        <a:spcBef>
          <a:spcPts val="165"/>
        </a:spcBef>
        <a:spcAft>
          <a:spcPts val="330"/>
        </a:spcAft>
        <a:buClr>
          <a:schemeClr val="accent1"/>
        </a:buClr>
        <a:buSzPct val="80000"/>
        <a:buFont typeface="Corbel" pitchFamily="34" charset="0"/>
        <a:buChar char="•"/>
        <a:defRPr sz="1760" kern="1200">
          <a:solidFill>
            <a:schemeClr val="accent1"/>
          </a:solidFill>
          <a:latin typeface="+mn-lt"/>
          <a:ea typeface="+mn-ea"/>
          <a:cs typeface="+mn-cs"/>
        </a:defRPr>
      </a:lvl3pPr>
      <a:lvl4pPr marL="829818" indent="-150876" algn="l" defTabSz="754380" rtl="0" eaLnBrk="1" latinLnBrk="0" hangingPunct="1">
        <a:lnSpc>
          <a:spcPct val="90000"/>
        </a:lnSpc>
        <a:spcBef>
          <a:spcPts val="165"/>
        </a:spcBef>
        <a:spcAft>
          <a:spcPts val="330"/>
        </a:spcAft>
        <a:buClr>
          <a:schemeClr val="accent1"/>
        </a:buClr>
        <a:buSzPct val="80000"/>
        <a:buFont typeface="Corbel" pitchFamily="34" charset="0"/>
        <a:buChar char="•"/>
        <a:defRPr sz="1540" kern="1200">
          <a:solidFill>
            <a:schemeClr val="accent1"/>
          </a:solidFill>
          <a:latin typeface="+mn-lt"/>
          <a:ea typeface="+mn-ea"/>
          <a:cs typeface="+mn-cs"/>
        </a:defRPr>
      </a:lvl4pPr>
      <a:lvl5pPr marL="1012132" indent="-150876" algn="l" defTabSz="754380" rtl="0" eaLnBrk="1" latinLnBrk="0" hangingPunct="1">
        <a:lnSpc>
          <a:spcPct val="90000"/>
        </a:lnSpc>
        <a:spcBef>
          <a:spcPts val="165"/>
        </a:spcBef>
        <a:spcAft>
          <a:spcPts val="330"/>
        </a:spcAft>
        <a:buClr>
          <a:schemeClr val="accent1"/>
        </a:buClr>
        <a:buSzPct val="80000"/>
        <a:buFont typeface="Corbel" pitchFamily="34" charset="0"/>
        <a:buChar char="•"/>
        <a:defRPr sz="1540" kern="1200">
          <a:solidFill>
            <a:schemeClr val="accent1"/>
          </a:solidFill>
          <a:latin typeface="+mn-lt"/>
          <a:ea typeface="+mn-ea"/>
          <a:cs typeface="+mn-cs"/>
        </a:defRPr>
      </a:lvl5pPr>
      <a:lvl6pPr marL="1210000" indent="-188595" algn="l" defTabSz="754380" rtl="0" eaLnBrk="1" latinLnBrk="0" hangingPunct="1">
        <a:lnSpc>
          <a:spcPct val="90000"/>
        </a:lnSpc>
        <a:spcBef>
          <a:spcPts val="165"/>
        </a:spcBef>
        <a:spcAft>
          <a:spcPts val="330"/>
        </a:spcAft>
        <a:buClr>
          <a:schemeClr val="accent1"/>
        </a:buClr>
        <a:buSzPct val="80000"/>
        <a:buFont typeface="Corbel" pitchFamily="34" charset="0"/>
        <a:buChar char="•"/>
        <a:defRPr sz="1540" kern="1200">
          <a:solidFill>
            <a:schemeClr val="accent1"/>
          </a:solidFill>
          <a:latin typeface="+mn-lt"/>
          <a:ea typeface="+mn-ea"/>
          <a:cs typeface="+mn-cs"/>
        </a:defRPr>
      </a:lvl6pPr>
      <a:lvl7pPr marL="1430000" indent="-188595" algn="l" defTabSz="754380" rtl="0" eaLnBrk="1" latinLnBrk="0" hangingPunct="1">
        <a:lnSpc>
          <a:spcPct val="90000"/>
        </a:lnSpc>
        <a:spcBef>
          <a:spcPts val="165"/>
        </a:spcBef>
        <a:spcAft>
          <a:spcPts val="330"/>
        </a:spcAft>
        <a:buClr>
          <a:schemeClr val="accent1"/>
        </a:buClr>
        <a:buSzPct val="80000"/>
        <a:buFont typeface="Corbel" pitchFamily="34" charset="0"/>
        <a:buChar char="•"/>
        <a:defRPr sz="1540" kern="1200">
          <a:solidFill>
            <a:schemeClr val="accent1"/>
          </a:solidFill>
          <a:latin typeface="+mn-lt"/>
          <a:ea typeface="+mn-ea"/>
          <a:cs typeface="+mn-cs"/>
        </a:defRPr>
      </a:lvl7pPr>
      <a:lvl8pPr marL="1650000" indent="-188595" algn="l" defTabSz="754380" rtl="0" eaLnBrk="1" latinLnBrk="0" hangingPunct="1">
        <a:lnSpc>
          <a:spcPct val="90000"/>
        </a:lnSpc>
        <a:spcBef>
          <a:spcPts val="165"/>
        </a:spcBef>
        <a:spcAft>
          <a:spcPts val="330"/>
        </a:spcAft>
        <a:buClr>
          <a:schemeClr val="accent1"/>
        </a:buClr>
        <a:buSzPct val="80000"/>
        <a:buFont typeface="Corbel" pitchFamily="34" charset="0"/>
        <a:buChar char="•"/>
        <a:defRPr sz="1540" kern="1200">
          <a:solidFill>
            <a:schemeClr val="accent1"/>
          </a:solidFill>
          <a:latin typeface="+mn-lt"/>
          <a:ea typeface="+mn-ea"/>
          <a:cs typeface="+mn-cs"/>
        </a:defRPr>
      </a:lvl8pPr>
      <a:lvl9pPr marL="1870000" indent="-188595" algn="l" defTabSz="754380" rtl="0" eaLnBrk="1" latinLnBrk="0" hangingPunct="1">
        <a:lnSpc>
          <a:spcPct val="90000"/>
        </a:lnSpc>
        <a:spcBef>
          <a:spcPts val="165"/>
        </a:spcBef>
        <a:spcAft>
          <a:spcPts val="330"/>
        </a:spcAft>
        <a:buClr>
          <a:schemeClr val="accent1"/>
        </a:buClr>
        <a:buSzPct val="80000"/>
        <a:buFont typeface="Corbel" pitchFamily="34" charset="0"/>
        <a:buChar char="•"/>
        <a:defRPr sz="1540" kern="1200">
          <a:solidFill>
            <a:schemeClr val="accent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750" r="819" b="15074"/>
          <a:stretch/>
        </p:blipFill>
        <p:spPr>
          <a:xfrm>
            <a:off x="-5208" y="0"/>
            <a:ext cx="10078110" cy="7772400"/>
          </a:xfrm>
          <a:prstGeom prst="rect">
            <a:avLst/>
          </a:prstGeom>
        </p:spPr>
      </p:pic>
      <p:sp>
        <p:nvSpPr>
          <p:cNvPr id="2" name="Title 1"/>
          <p:cNvSpPr>
            <a:spLocks noGrp="1"/>
          </p:cNvSpPr>
          <p:nvPr>
            <p:ph type="ctrTitle"/>
          </p:nvPr>
        </p:nvSpPr>
        <p:spPr>
          <a:xfrm>
            <a:off x="228600" y="3886200"/>
            <a:ext cx="9601200" cy="3657600"/>
          </a:xfrm>
          <a:solidFill>
            <a:schemeClr val="accent1">
              <a:alpha val="85000"/>
            </a:schemeClr>
          </a:solidFill>
        </p:spPr>
        <p:txBody>
          <a:bodyPr>
            <a:normAutofit/>
          </a:bodyPr>
          <a:lstStyle/>
          <a:p>
            <a:r>
              <a:rPr lang="en-US" sz="5000" cap="none" dirty="0" smtClean="0">
                <a:solidFill>
                  <a:schemeClr val="bg1"/>
                </a:solidFill>
                <a:latin typeface="Trebuchet MS" panose="020B0603020202020204" pitchFamily="34" charset="0"/>
              </a:rPr>
              <a:t>Advanced Placemaking:</a:t>
            </a:r>
            <a:br>
              <a:rPr lang="en-US" sz="5000" cap="none" dirty="0" smtClean="0">
                <a:solidFill>
                  <a:schemeClr val="bg1"/>
                </a:solidFill>
                <a:latin typeface="Trebuchet MS" panose="020B0603020202020204" pitchFamily="34" charset="0"/>
              </a:rPr>
            </a:br>
            <a:r>
              <a:rPr lang="en-US" sz="5000" cap="none" dirty="0" smtClean="0">
                <a:solidFill>
                  <a:srgbClr val="0070C0"/>
                </a:solidFill>
                <a:latin typeface="Trebuchet MS" panose="020B0603020202020204" pitchFamily="34" charset="0"/>
              </a:rPr>
              <a:t>District Approaches to </a:t>
            </a:r>
            <a:br>
              <a:rPr lang="en-US" sz="5000" cap="none" dirty="0" smtClean="0">
                <a:solidFill>
                  <a:srgbClr val="0070C0"/>
                </a:solidFill>
                <a:latin typeface="Trebuchet MS" panose="020B0603020202020204" pitchFamily="34" charset="0"/>
              </a:rPr>
            </a:br>
            <a:r>
              <a:rPr lang="en-US" sz="5000" cap="none" dirty="0" smtClean="0">
                <a:solidFill>
                  <a:srgbClr val="0070C0"/>
                </a:solidFill>
                <a:latin typeface="Trebuchet MS" panose="020B0603020202020204" pitchFamily="34" charset="0"/>
              </a:rPr>
              <a:t>Place Management</a:t>
            </a:r>
            <a:r>
              <a:rPr lang="en-US" sz="4500" cap="none" dirty="0" smtClean="0">
                <a:solidFill>
                  <a:schemeClr val="bg1">
                    <a:lumMod val="95000"/>
                  </a:schemeClr>
                </a:solidFill>
                <a:latin typeface="Tw Cen MT" panose="020B0602020104020603" pitchFamily="34" charset="0"/>
              </a:rPr>
              <a:t/>
            </a:r>
            <a:br>
              <a:rPr lang="en-US" sz="4500" cap="none" dirty="0" smtClean="0">
                <a:solidFill>
                  <a:schemeClr val="bg1">
                    <a:lumMod val="95000"/>
                  </a:schemeClr>
                </a:solidFill>
                <a:latin typeface="Tw Cen MT" panose="020B0602020104020603" pitchFamily="34" charset="0"/>
              </a:rPr>
            </a:br>
            <a:r>
              <a:rPr lang="en-US" sz="2800" b="0" cap="none" dirty="0" smtClean="0">
                <a:solidFill>
                  <a:schemeClr val="bg1"/>
                </a:solidFill>
                <a:latin typeface="Tw Cen MT" panose="020B0602020104020603" pitchFamily="34" charset="0"/>
              </a:rPr>
              <a:t>Massachusetts </a:t>
            </a:r>
            <a:r>
              <a:rPr lang="en-US" sz="2800" b="0" cap="none" dirty="0">
                <a:solidFill>
                  <a:schemeClr val="bg1"/>
                </a:solidFill>
                <a:latin typeface="Tw Cen MT" panose="020B0602020104020603" pitchFamily="34" charset="0"/>
              </a:rPr>
              <a:t>Smart Growth Conference</a:t>
            </a:r>
            <a:br>
              <a:rPr lang="en-US" sz="2800" b="0" cap="none" dirty="0">
                <a:solidFill>
                  <a:schemeClr val="bg1"/>
                </a:solidFill>
                <a:latin typeface="Tw Cen MT" panose="020B0602020104020603" pitchFamily="34" charset="0"/>
              </a:rPr>
            </a:br>
            <a:r>
              <a:rPr lang="en-US" sz="2800" b="0" cap="none" dirty="0">
                <a:solidFill>
                  <a:schemeClr val="bg1"/>
                </a:solidFill>
                <a:latin typeface="Tw Cen MT" panose="020B0602020104020603" pitchFamily="34" charset="0"/>
              </a:rPr>
              <a:t>Thursday, May 18, 2017</a:t>
            </a:r>
            <a:br>
              <a:rPr lang="en-US" sz="2800" b="0" cap="none" dirty="0">
                <a:solidFill>
                  <a:schemeClr val="bg1"/>
                </a:solidFill>
                <a:latin typeface="Tw Cen MT" panose="020B0602020104020603" pitchFamily="34" charset="0"/>
              </a:rPr>
            </a:br>
            <a:r>
              <a:rPr lang="en-US" sz="2800" b="0" cap="none" dirty="0">
                <a:solidFill>
                  <a:schemeClr val="bg1"/>
                </a:solidFill>
                <a:latin typeface="Tw Cen MT" panose="020B0602020104020603" pitchFamily="34" charset="0"/>
              </a:rPr>
              <a:t>1:00 – 2:15 </a:t>
            </a:r>
            <a:r>
              <a:rPr lang="en-US" sz="2800" b="0" cap="none" dirty="0" smtClean="0">
                <a:solidFill>
                  <a:schemeClr val="bg1"/>
                </a:solidFill>
                <a:latin typeface="Tw Cen MT" panose="020B0602020104020603" pitchFamily="34" charset="0"/>
              </a:rPr>
              <a:t>pm</a:t>
            </a:r>
            <a:r>
              <a:rPr lang="en-US" sz="6000" b="0" dirty="0" smtClean="0">
                <a:solidFill>
                  <a:schemeClr val="bg1"/>
                </a:solidFill>
                <a:latin typeface="Tw Cen MT" panose="020B0602020104020603" pitchFamily="34" charset="0"/>
              </a:rPr>
              <a:t/>
            </a:r>
            <a:br>
              <a:rPr lang="en-US" sz="6000" b="0" dirty="0" smtClean="0">
                <a:solidFill>
                  <a:schemeClr val="bg1"/>
                </a:solidFill>
                <a:latin typeface="Tw Cen MT" panose="020B0602020104020603" pitchFamily="34" charset="0"/>
              </a:rPr>
            </a:br>
            <a:r>
              <a:rPr lang="en-US" sz="2000" dirty="0" smtClean="0">
                <a:solidFill>
                  <a:schemeClr val="bg1"/>
                </a:solidFill>
                <a:latin typeface="Trebuchet MS" panose="020B0603020202020204" pitchFamily="34" charset="0"/>
              </a:rPr>
              <a:t> </a:t>
            </a:r>
            <a:endParaRPr lang="en-US" sz="2000" dirty="0">
              <a:solidFill>
                <a:schemeClr val="bg1">
                  <a:lumMod val="95000"/>
                </a:schemeClr>
              </a:solidFill>
            </a:endParaRPr>
          </a:p>
        </p:txBody>
      </p:sp>
      <p:sp>
        <p:nvSpPr>
          <p:cNvPr id="6" name="Title 3"/>
          <p:cNvSpPr txBox="1">
            <a:spLocks/>
          </p:cNvSpPr>
          <p:nvPr/>
        </p:nvSpPr>
        <p:spPr>
          <a:xfrm>
            <a:off x="0" y="0"/>
            <a:ext cx="9655431" cy="332575"/>
          </a:xfrm>
          <a:prstGeom prst="rect">
            <a:avLst/>
          </a:prstGeom>
          <a:solidFill>
            <a:schemeClr val="tx1">
              <a:lumMod val="85000"/>
              <a:lumOff val="15000"/>
              <a:alpha val="75000"/>
            </a:schemeClr>
          </a:solidFill>
        </p:spPr>
        <p:txBody>
          <a:bodyPr vert="horz" lIns="91440" tIns="45720" rIns="91440" bIns="45720" rtlCol="0" anchor="ctr">
            <a:noAutofit/>
          </a:bodyPr>
          <a:lstStyle>
            <a:lvl1pPr algn="l" defTabSz="754380" rtl="0" eaLnBrk="1" latinLnBrk="0" hangingPunct="1">
              <a:lnSpc>
                <a:spcPct val="90000"/>
              </a:lnSpc>
              <a:spcBef>
                <a:spcPct val="0"/>
              </a:spcBef>
              <a:buNone/>
              <a:defRPr sz="4400" kern="1200">
                <a:solidFill>
                  <a:schemeClr val="accent1"/>
                </a:solidFill>
                <a:latin typeface="+mj-lt"/>
                <a:ea typeface="+mj-ea"/>
                <a:cs typeface="+mj-cs"/>
              </a:defRPr>
            </a:lvl1pPr>
          </a:lstStyle>
          <a:p>
            <a:pPr fontAlgn="auto">
              <a:spcAft>
                <a:spcPts val="0"/>
              </a:spcAft>
            </a:pPr>
            <a:r>
              <a:rPr lang="en-US" sz="1100" i="1" dirty="0" smtClean="0">
                <a:solidFill>
                  <a:schemeClr val="bg1"/>
                </a:solidFill>
                <a:latin typeface="Trebuchet MS" panose="020B0603020202020204" pitchFamily="34" charset="0"/>
              </a:rPr>
              <a:t>Pictured: Mural by David “MEGGS” Hooke for the Montreal MURAL Street Art Festival, 2016. Photo by Jenn Erickson</a:t>
            </a:r>
            <a:endParaRPr lang="en-US" sz="1100" i="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21711705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9144000" cy="1491996"/>
          </a:xfrm>
        </p:spPr>
        <p:txBody>
          <a:bodyPr>
            <a:normAutofit/>
          </a:bodyPr>
          <a:lstStyle/>
          <a:p>
            <a:r>
              <a:rPr lang="en-US" dirty="0" smtClean="0">
                <a:solidFill>
                  <a:srgbClr val="0070C0"/>
                </a:solidFill>
              </a:rPr>
              <a:t>Q&amp;A Starter Questions</a:t>
            </a:r>
            <a:endParaRPr lang="en-US" dirty="0">
              <a:solidFill>
                <a:srgbClr val="0070C0"/>
              </a:solidFill>
            </a:endParaRPr>
          </a:p>
        </p:txBody>
      </p:sp>
      <p:sp>
        <p:nvSpPr>
          <p:cNvPr id="11" name="Rectangle 10"/>
          <p:cNvSpPr/>
          <p:nvPr/>
        </p:nvSpPr>
        <p:spPr>
          <a:xfrm>
            <a:off x="609600" y="1371600"/>
            <a:ext cx="8966141" cy="3108543"/>
          </a:xfrm>
          <a:prstGeom prst="rect">
            <a:avLst/>
          </a:prstGeom>
        </p:spPr>
        <p:txBody>
          <a:bodyPr wrap="square">
            <a:spAutoFit/>
          </a:bodyPr>
          <a:lstStyle/>
          <a:p>
            <a:pPr marL="457200" indent="-457200" defTabSz="502920" fontAlgn="auto">
              <a:spcBef>
                <a:spcPts val="0"/>
              </a:spcBef>
              <a:spcAft>
                <a:spcPts val="0"/>
              </a:spcAft>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Like any revolution, we also have guerilla placemaking tactics and activities that engage public art, design, etc. What advice can you give for taking the best ideas emerging from these tactics and activities and bring them into government-sanctioned process? </a:t>
            </a:r>
            <a:r>
              <a:rPr lang="en-US" sz="2800">
                <a:solidFill>
                  <a:prstClr val="black"/>
                </a:solidFill>
                <a:latin typeface="Arial" panose="020B0604020202020204" pitchFamily="34" charset="0"/>
                <a:cs typeface="Arial" panose="020B0604020202020204" pitchFamily="34" charset="0"/>
              </a:rPr>
              <a:t>How do you promote it and how do you pay for it?</a:t>
            </a:r>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4637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0806" y="224424"/>
            <a:ext cx="8147304" cy="1491996"/>
          </a:xfrm>
        </p:spPr>
        <p:txBody>
          <a:bodyPr/>
          <a:lstStyle/>
          <a:p>
            <a:r>
              <a:rPr lang="en-US" dirty="0" smtClean="0">
                <a:solidFill>
                  <a:srgbClr val="0070C0"/>
                </a:solidFill>
              </a:rPr>
              <a:t>Session Objectives</a:t>
            </a:r>
            <a:endParaRPr lang="en-US" dirty="0">
              <a:solidFill>
                <a:srgbClr val="0070C0"/>
              </a:solidFill>
            </a:endParaRPr>
          </a:p>
        </p:txBody>
      </p:sp>
      <p:sp>
        <p:nvSpPr>
          <p:cNvPr id="2" name="Rectangle 1"/>
          <p:cNvSpPr/>
          <p:nvPr/>
        </p:nvSpPr>
        <p:spPr>
          <a:xfrm>
            <a:off x="729039" y="1615109"/>
            <a:ext cx="8966141" cy="5306068"/>
          </a:xfrm>
          <a:prstGeom prst="rect">
            <a:avLst/>
          </a:prstGeom>
        </p:spPr>
        <p:txBody>
          <a:bodyPr wrap="square">
            <a:spAutoFit/>
          </a:bodyPr>
          <a:lstStyle/>
          <a:p>
            <a:pPr marL="457200" indent="-457200" defTabSz="502920" fontAlgn="auto">
              <a:spcBef>
                <a:spcPts val="0"/>
              </a:spcBef>
              <a:spcAft>
                <a:spcPts val="0"/>
              </a:spcAft>
              <a:buFont typeface="Arial" panose="020B0604020202020204" pitchFamily="34" charset="0"/>
              <a:buChar char="•"/>
            </a:pPr>
            <a:r>
              <a:rPr lang="en-US" sz="3080" dirty="0" smtClean="0">
                <a:solidFill>
                  <a:prstClr val="black"/>
                </a:solidFill>
                <a:latin typeface="Arial" panose="020B0604020202020204" pitchFamily="34" charset="0"/>
                <a:cs typeface="Arial" panose="020B0604020202020204" pitchFamily="34" charset="0"/>
              </a:rPr>
              <a:t>Learn </a:t>
            </a:r>
            <a:r>
              <a:rPr lang="en-US" sz="3080" dirty="0">
                <a:solidFill>
                  <a:prstClr val="black"/>
                </a:solidFill>
                <a:latin typeface="Arial" panose="020B0604020202020204" pitchFamily="34" charset="0"/>
                <a:cs typeface="Arial" panose="020B0604020202020204" pitchFamily="34" charset="0"/>
              </a:rPr>
              <a:t>about different approaches to planning, managing, and financing district-level placemaking and the roles that public and private sector entities can play. </a:t>
            </a:r>
            <a:endParaRPr lang="en-US" sz="3080" dirty="0" smtClean="0">
              <a:solidFill>
                <a:prstClr val="black"/>
              </a:solidFill>
              <a:latin typeface="Arial" panose="020B0604020202020204" pitchFamily="34" charset="0"/>
              <a:cs typeface="Arial" panose="020B0604020202020204" pitchFamily="34" charset="0"/>
            </a:endParaRPr>
          </a:p>
          <a:p>
            <a:pPr defTabSz="502920" fontAlgn="auto">
              <a:spcBef>
                <a:spcPts val="0"/>
              </a:spcBef>
              <a:spcAft>
                <a:spcPts val="0"/>
              </a:spcAft>
            </a:pPr>
            <a:endParaRPr lang="en-US" sz="3080" dirty="0" smtClean="0">
              <a:solidFill>
                <a:prstClr val="black"/>
              </a:solidFill>
              <a:latin typeface="Arial" panose="020B0604020202020204" pitchFamily="34" charset="0"/>
              <a:cs typeface="Arial" panose="020B0604020202020204" pitchFamily="34" charset="0"/>
            </a:endParaRPr>
          </a:p>
          <a:p>
            <a:pPr marL="457200" indent="-457200" defTabSz="502920" fontAlgn="auto">
              <a:spcBef>
                <a:spcPts val="0"/>
              </a:spcBef>
              <a:spcAft>
                <a:spcPts val="0"/>
              </a:spcAft>
              <a:buFont typeface="Arial" panose="020B0604020202020204" pitchFamily="34" charset="0"/>
              <a:buChar char="•"/>
            </a:pPr>
            <a:r>
              <a:rPr lang="en-US" sz="3080" dirty="0" smtClean="0">
                <a:solidFill>
                  <a:prstClr val="black"/>
                </a:solidFill>
                <a:latin typeface="Arial" panose="020B0604020202020204" pitchFamily="34" charset="0"/>
                <a:cs typeface="Arial" panose="020B0604020202020204" pitchFamily="34" charset="0"/>
              </a:rPr>
              <a:t>Learn </a:t>
            </a:r>
            <a:r>
              <a:rPr lang="en-US" sz="3080" dirty="0">
                <a:solidFill>
                  <a:prstClr val="black"/>
                </a:solidFill>
                <a:latin typeface="Arial" panose="020B0604020202020204" pitchFamily="34" charset="0"/>
                <a:cs typeface="Arial" panose="020B0604020202020204" pitchFamily="34" charset="0"/>
              </a:rPr>
              <a:t>about the benefits of district-level management and walk away with case examples of how existing districts share responsibilities including management, programming, promotion, and resource generation.</a:t>
            </a:r>
          </a:p>
        </p:txBody>
      </p:sp>
    </p:spTree>
    <p:extLst>
      <p:ext uri="{BB962C8B-B14F-4D97-AF65-F5344CB8AC3E}">
        <p14:creationId xmlns:p14="http://schemas.microsoft.com/office/powerpoint/2010/main" val="17290967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3416" y="298491"/>
            <a:ext cx="8147304" cy="1002816"/>
          </a:xfrm>
        </p:spPr>
        <p:txBody>
          <a:bodyPr/>
          <a:lstStyle/>
          <a:p>
            <a:r>
              <a:rPr lang="en-US" dirty="0" smtClean="0">
                <a:solidFill>
                  <a:srgbClr val="0070C0"/>
                </a:solidFill>
              </a:rPr>
              <a:t>About Us</a:t>
            </a:r>
            <a:endParaRPr lang="en-US" dirty="0">
              <a:solidFill>
                <a:srgbClr val="0070C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416208"/>
            <a:ext cx="1931969" cy="1435605"/>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4327" r="5494"/>
          <a:stretch/>
        </p:blipFill>
        <p:spPr>
          <a:xfrm>
            <a:off x="480679" y="1343908"/>
            <a:ext cx="1905000" cy="133783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6072" r="16639"/>
          <a:stretch/>
        </p:blipFill>
        <p:spPr>
          <a:xfrm>
            <a:off x="495869" y="2849573"/>
            <a:ext cx="1903747" cy="1419185"/>
          </a:xfrm>
          <a:prstGeom prst="rect">
            <a:avLst/>
          </a:prstGeom>
        </p:spPr>
      </p:pic>
      <p:sp>
        <p:nvSpPr>
          <p:cNvPr id="3" name="Rectangle 2"/>
          <p:cNvSpPr/>
          <p:nvPr/>
        </p:nvSpPr>
        <p:spPr>
          <a:xfrm>
            <a:off x="2554933" y="1550947"/>
            <a:ext cx="6002946" cy="954107"/>
          </a:xfrm>
          <a:prstGeom prst="rect">
            <a:avLst/>
          </a:prstGeom>
        </p:spPr>
        <p:txBody>
          <a:bodyPr wrap="square">
            <a:spAutoFit/>
          </a:bodyPr>
          <a:lstStyle/>
          <a:p>
            <a:r>
              <a:rPr lang="en-US" sz="2800" dirty="0">
                <a:latin typeface="Trebuchet MS" panose="020B0603020202020204" pitchFamily="34" charset="0"/>
              </a:rPr>
              <a:t>Marco Li </a:t>
            </a:r>
            <a:r>
              <a:rPr lang="en-US" sz="2800" dirty="0" smtClean="0">
                <a:latin typeface="Trebuchet MS" panose="020B0603020202020204" pitchFamily="34" charset="0"/>
              </a:rPr>
              <a:t>Mandri</a:t>
            </a:r>
          </a:p>
          <a:p>
            <a:r>
              <a:rPr lang="en-US" sz="2800" dirty="0" smtClean="0">
                <a:latin typeface="Trebuchet MS" panose="020B0603020202020204" pitchFamily="34" charset="0"/>
              </a:rPr>
              <a:t>President, New </a:t>
            </a:r>
            <a:r>
              <a:rPr lang="en-US" sz="2800" dirty="0">
                <a:latin typeface="Trebuchet MS" panose="020B0603020202020204" pitchFamily="34" charset="0"/>
              </a:rPr>
              <a:t>City America, Inc. </a:t>
            </a:r>
          </a:p>
        </p:txBody>
      </p:sp>
      <p:sp>
        <p:nvSpPr>
          <p:cNvPr id="9" name="Rectangle 8"/>
          <p:cNvSpPr/>
          <p:nvPr/>
        </p:nvSpPr>
        <p:spPr>
          <a:xfrm>
            <a:off x="2546548" y="4656956"/>
            <a:ext cx="7001931" cy="954107"/>
          </a:xfrm>
          <a:prstGeom prst="rect">
            <a:avLst/>
          </a:prstGeom>
        </p:spPr>
        <p:txBody>
          <a:bodyPr wrap="square">
            <a:spAutoFit/>
          </a:bodyPr>
          <a:lstStyle/>
          <a:p>
            <a:r>
              <a:rPr lang="en-US" sz="2800" dirty="0" smtClean="0">
                <a:latin typeface="Trebuchet MS" panose="020B0603020202020204" pitchFamily="34" charset="0"/>
              </a:rPr>
              <a:t>Gin Wallace</a:t>
            </a:r>
          </a:p>
          <a:p>
            <a:r>
              <a:rPr lang="en-US" sz="2800" dirty="0" smtClean="0">
                <a:latin typeface="Trebuchet MS" panose="020B0603020202020204" pitchFamily="34" charset="0"/>
              </a:rPr>
              <a:t>Executive Director, Beverly Main Streets</a:t>
            </a:r>
            <a:endParaRPr lang="en-US" sz="2800" dirty="0">
              <a:latin typeface="Trebuchet MS" panose="020B0603020202020204" pitchFamily="34" charset="0"/>
            </a:endParaRPr>
          </a:p>
        </p:txBody>
      </p:sp>
      <p:sp>
        <p:nvSpPr>
          <p:cNvPr id="10" name="Rectangle 9"/>
          <p:cNvSpPr/>
          <p:nvPr/>
        </p:nvSpPr>
        <p:spPr>
          <a:xfrm>
            <a:off x="2516215" y="2883763"/>
            <a:ext cx="7239000" cy="1384995"/>
          </a:xfrm>
          <a:prstGeom prst="rect">
            <a:avLst/>
          </a:prstGeom>
        </p:spPr>
        <p:txBody>
          <a:bodyPr wrap="square">
            <a:spAutoFit/>
          </a:bodyPr>
          <a:lstStyle/>
          <a:p>
            <a:r>
              <a:rPr lang="en-US" sz="2800" dirty="0" smtClean="0">
                <a:latin typeface="Trebuchet MS" panose="020B0603020202020204" pitchFamily="34" charset="0"/>
              </a:rPr>
              <a:t>Rob May</a:t>
            </a:r>
          </a:p>
          <a:p>
            <a:r>
              <a:rPr lang="en-US" sz="2800" dirty="0" smtClean="0">
                <a:latin typeface="Trebuchet MS" panose="020B0603020202020204" pitchFamily="34" charset="0"/>
              </a:rPr>
              <a:t>Director, Planning &amp; Economic Development</a:t>
            </a:r>
          </a:p>
          <a:p>
            <a:r>
              <a:rPr lang="en-US" sz="2800" dirty="0" smtClean="0">
                <a:latin typeface="Trebuchet MS" panose="020B0603020202020204" pitchFamily="34" charset="0"/>
              </a:rPr>
              <a:t>City of Brockton</a:t>
            </a:r>
            <a:endParaRPr lang="en-US" sz="2800" dirty="0">
              <a:latin typeface="Trebuchet MS" panose="020B0603020202020204" pitchFamily="34" charset="0"/>
            </a:endParaRP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 y="6042785"/>
            <a:ext cx="1013192" cy="1296451"/>
          </a:xfrm>
          <a:prstGeom prst="rect">
            <a:avLst/>
          </a:prstGeom>
        </p:spPr>
      </p:pic>
      <p:sp>
        <p:nvSpPr>
          <p:cNvPr id="12" name="Rectangle 11"/>
          <p:cNvSpPr/>
          <p:nvPr/>
        </p:nvSpPr>
        <p:spPr>
          <a:xfrm>
            <a:off x="2516215" y="5977779"/>
            <a:ext cx="7001931" cy="1384995"/>
          </a:xfrm>
          <a:prstGeom prst="rect">
            <a:avLst/>
          </a:prstGeom>
        </p:spPr>
        <p:txBody>
          <a:bodyPr wrap="square">
            <a:spAutoFit/>
          </a:bodyPr>
          <a:lstStyle/>
          <a:p>
            <a:r>
              <a:rPr lang="en-US" sz="2800" dirty="0" smtClean="0">
                <a:latin typeface="Trebuchet MS" panose="020B0603020202020204" pitchFamily="34" charset="0"/>
              </a:rPr>
              <a:t>Jennifer Sien Erickson</a:t>
            </a:r>
          </a:p>
          <a:p>
            <a:r>
              <a:rPr lang="en-US" sz="2800" dirty="0" smtClean="0">
                <a:latin typeface="Trebuchet MS" panose="020B0603020202020204" pitchFamily="34" charset="0"/>
              </a:rPr>
              <a:t>Manager of Arts &amp; Culture, Metropolitan Area Planning Council</a:t>
            </a:r>
            <a:endParaRPr lang="en-US" sz="2800" dirty="0">
              <a:latin typeface="Trebuchet MS" panose="020B0603020202020204" pitchFamily="34" charset="0"/>
            </a:endParaRPr>
          </a:p>
        </p:txBody>
      </p:sp>
    </p:spTree>
    <p:extLst>
      <p:ext uri="{BB962C8B-B14F-4D97-AF65-F5344CB8AC3E}">
        <p14:creationId xmlns:p14="http://schemas.microsoft.com/office/powerpoint/2010/main" val="8482514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7414" b="16661"/>
          <a:stretch/>
        </p:blipFill>
        <p:spPr>
          <a:xfrm>
            <a:off x="6553200" y="4956302"/>
            <a:ext cx="3301424" cy="2613620"/>
          </a:xfrm>
          <a:prstGeom prst="rect">
            <a:avLst/>
          </a:prstGeom>
        </p:spPr>
      </p:pic>
      <p:pic>
        <p:nvPicPr>
          <p:cNvPr id="12" name="Picture 11"/>
          <p:cNvPicPr>
            <a:picLocks noChangeAspect="1"/>
          </p:cNvPicPr>
          <p:nvPr/>
        </p:nvPicPr>
        <p:blipFill rotWithShape="1">
          <a:blip r:embed="rId4"/>
          <a:srcRect l="4651" r="18565" b="17418"/>
          <a:stretch/>
        </p:blipFill>
        <p:spPr>
          <a:xfrm>
            <a:off x="3071208" y="4936712"/>
            <a:ext cx="3476499" cy="2633210"/>
          </a:xfrm>
          <a:prstGeom prst="rect">
            <a:avLst/>
          </a:prstGeom>
        </p:spPr>
      </p:pic>
      <p:pic>
        <p:nvPicPr>
          <p:cNvPr id="6" name="Picture 5"/>
          <p:cNvPicPr>
            <a:picLocks noChangeAspect="1"/>
          </p:cNvPicPr>
          <p:nvPr/>
        </p:nvPicPr>
        <p:blipFill rotWithShape="1">
          <a:blip r:embed="rId5"/>
          <a:srcRect l="9758" t="2800" b="11313"/>
          <a:stretch/>
        </p:blipFill>
        <p:spPr>
          <a:xfrm>
            <a:off x="3268552" y="2607088"/>
            <a:ext cx="3287204" cy="2345912"/>
          </a:xfrm>
          <a:prstGeom prst="rect">
            <a:avLst/>
          </a:prstGeom>
        </p:spPr>
      </p:pic>
      <p:pic>
        <p:nvPicPr>
          <p:cNvPr id="9" name="Picture 8"/>
          <p:cNvPicPr>
            <a:picLocks noChangeAspect="1"/>
          </p:cNvPicPr>
          <p:nvPr/>
        </p:nvPicPr>
        <p:blipFill rotWithShape="1">
          <a:blip r:embed="rId6"/>
          <a:srcRect l="-977" t="1038" b="1"/>
          <a:stretch/>
        </p:blipFill>
        <p:spPr>
          <a:xfrm>
            <a:off x="6519926" y="2590800"/>
            <a:ext cx="3334016" cy="2362200"/>
          </a:xfrm>
          <a:prstGeom prst="rect">
            <a:avLst/>
          </a:prstGeom>
        </p:spPr>
      </p:pic>
      <p:pic>
        <p:nvPicPr>
          <p:cNvPr id="10" name="Picture 9"/>
          <p:cNvPicPr>
            <a:picLocks noChangeAspect="1"/>
          </p:cNvPicPr>
          <p:nvPr/>
        </p:nvPicPr>
        <p:blipFill rotWithShape="1">
          <a:blip r:embed="rId7"/>
          <a:srcRect r="20019"/>
          <a:stretch/>
        </p:blipFill>
        <p:spPr>
          <a:xfrm>
            <a:off x="199196" y="4953000"/>
            <a:ext cx="3077404" cy="2616922"/>
          </a:xfrm>
          <a:prstGeom prst="rect">
            <a:avLst/>
          </a:prstGeom>
        </p:spPr>
      </p:pic>
      <p:sp>
        <p:nvSpPr>
          <p:cNvPr id="13" name="Title 3"/>
          <p:cNvSpPr txBox="1">
            <a:spLocks/>
          </p:cNvSpPr>
          <p:nvPr/>
        </p:nvSpPr>
        <p:spPr>
          <a:xfrm>
            <a:off x="199193" y="7237346"/>
            <a:ext cx="9655431" cy="332575"/>
          </a:xfrm>
          <a:prstGeom prst="rect">
            <a:avLst/>
          </a:prstGeom>
          <a:solidFill>
            <a:schemeClr val="tx1">
              <a:lumMod val="85000"/>
              <a:lumOff val="15000"/>
              <a:alpha val="75000"/>
            </a:schemeClr>
          </a:solidFill>
        </p:spPr>
        <p:txBody>
          <a:bodyPr vert="horz" lIns="91440" tIns="45720" rIns="91440" bIns="45720" rtlCol="0" anchor="ctr">
            <a:noAutofit/>
          </a:bodyPr>
          <a:lstStyle>
            <a:lvl1pPr algn="l" defTabSz="754380" rtl="0" eaLnBrk="1" latinLnBrk="0" hangingPunct="1">
              <a:lnSpc>
                <a:spcPct val="90000"/>
              </a:lnSpc>
              <a:spcBef>
                <a:spcPct val="0"/>
              </a:spcBef>
              <a:buNone/>
              <a:defRPr sz="4400" kern="1200">
                <a:solidFill>
                  <a:schemeClr val="accent1"/>
                </a:solidFill>
                <a:latin typeface="+mj-lt"/>
                <a:ea typeface="+mj-ea"/>
                <a:cs typeface="+mj-cs"/>
              </a:defRPr>
            </a:lvl1pPr>
          </a:lstStyle>
          <a:p>
            <a:pPr fontAlgn="auto">
              <a:spcAft>
                <a:spcPts val="0"/>
              </a:spcAft>
            </a:pPr>
            <a:r>
              <a:rPr lang="en-US" sz="1100" i="1" dirty="0" smtClean="0">
                <a:solidFill>
                  <a:schemeClr val="bg1"/>
                </a:solidFill>
                <a:latin typeface="Trebuchet MS" panose="020B0603020202020204" pitchFamily="34" charset="0"/>
              </a:rPr>
              <a:t>Credits: New City America, Inc.; Beverly Main Streets; Office of Bronx Borough President; Midtown Alliance of Atlanta, GA; </a:t>
            </a:r>
            <a:r>
              <a:rPr lang="en-US" sz="1100" i="1" dirty="0" err="1" smtClean="0">
                <a:solidFill>
                  <a:schemeClr val="bg1"/>
                </a:solidFill>
                <a:latin typeface="Trebuchet MS" panose="020B0603020202020204" pitchFamily="34" charset="0"/>
              </a:rPr>
              <a:t>Alpinfoto</a:t>
            </a:r>
            <a:r>
              <a:rPr lang="en-US" sz="1100" i="1" dirty="0" smtClean="0">
                <a:solidFill>
                  <a:schemeClr val="bg1"/>
                </a:solidFill>
                <a:latin typeface="Trebuchet MS" panose="020B0603020202020204" pitchFamily="34" charset="0"/>
              </a:rPr>
              <a:t>; MAPC</a:t>
            </a:r>
            <a:endParaRPr lang="en-US" sz="1100" i="1" dirty="0">
              <a:solidFill>
                <a:schemeClr val="bg1"/>
              </a:solidFill>
              <a:latin typeface="Trebuchet MS" panose="020B0603020202020204" pitchFamily="34" charset="0"/>
            </a:endParaRPr>
          </a:p>
        </p:txBody>
      </p:sp>
      <p:pic>
        <p:nvPicPr>
          <p:cNvPr id="8" name="Picture 7"/>
          <p:cNvPicPr>
            <a:picLocks noChangeAspect="1"/>
          </p:cNvPicPr>
          <p:nvPr/>
        </p:nvPicPr>
        <p:blipFill rotWithShape="1">
          <a:blip r:embed="rId8"/>
          <a:srcRect l="-1167" r="4135"/>
          <a:stretch/>
        </p:blipFill>
        <p:spPr>
          <a:xfrm>
            <a:off x="3188061" y="201481"/>
            <a:ext cx="3364457" cy="2402304"/>
          </a:xfrm>
          <a:prstGeom prst="rect">
            <a:avLst/>
          </a:prstGeom>
        </p:spPr>
      </p:pic>
      <p:pic>
        <p:nvPicPr>
          <p:cNvPr id="3" name="Picture 2"/>
          <p:cNvPicPr>
            <a:picLocks noChangeAspect="1"/>
          </p:cNvPicPr>
          <p:nvPr/>
        </p:nvPicPr>
        <p:blipFill rotWithShape="1">
          <a:blip r:embed="rId9"/>
          <a:srcRect t="7391" b="15118"/>
          <a:stretch/>
        </p:blipFill>
        <p:spPr>
          <a:xfrm>
            <a:off x="199194" y="2594106"/>
            <a:ext cx="3077406" cy="2358894"/>
          </a:xfrm>
          <a:prstGeom prst="rect">
            <a:avLst/>
          </a:prstGeom>
        </p:spPr>
      </p:pic>
      <p:pic>
        <p:nvPicPr>
          <p:cNvPr id="5" name="Picture 4"/>
          <p:cNvPicPr>
            <a:picLocks noChangeAspect="1"/>
          </p:cNvPicPr>
          <p:nvPr/>
        </p:nvPicPr>
        <p:blipFill rotWithShape="1">
          <a:blip r:embed="rId10"/>
          <a:srcRect l="15618"/>
          <a:stretch/>
        </p:blipFill>
        <p:spPr>
          <a:xfrm>
            <a:off x="6553200" y="205988"/>
            <a:ext cx="3300742" cy="2397796"/>
          </a:xfrm>
          <a:prstGeom prst="rect">
            <a:avLst/>
          </a:prstGeom>
        </p:spPr>
      </p:pic>
      <p:pic>
        <p:nvPicPr>
          <p:cNvPr id="15" name="Picture 14"/>
          <p:cNvPicPr>
            <a:picLocks noChangeAspect="1"/>
          </p:cNvPicPr>
          <p:nvPr/>
        </p:nvPicPr>
        <p:blipFill rotWithShape="1">
          <a:blip r:embed="rId11"/>
          <a:srcRect r="7029"/>
          <a:stretch/>
        </p:blipFill>
        <p:spPr>
          <a:xfrm>
            <a:off x="199194" y="205431"/>
            <a:ext cx="3077406" cy="2388675"/>
          </a:xfrm>
          <a:prstGeom prst="rect">
            <a:avLst/>
          </a:prstGeom>
        </p:spPr>
      </p:pic>
    </p:spTree>
    <p:extLst>
      <p:ext uri="{BB962C8B-B14F-4D97-AF65-F5344CB8AC3E}">
        <p14:creationId xmlns:p14="http://schemas.microsoft.com/office/powerpoint/2010/main" val="32984291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7414" b="16661"/>
          <a:stretch/>
        </p:blipFill>
        <p:spPr>
          <a:xfrm>
            <a:off x="6553200" y="4956302"/>
            <a:ext cx="3301424" cy="2613620"/>
          </a:xfrm>
          <a:prstGeom prst="rect">
            <a:avLst/>
          </a:prstGeom>
        </p:spPr>
      </p:pic>
      <p:pic>
        <p:nvPicPr>
          <p:cNvPr id="12" name="Picture 11"/>
          <p:cNvPicPr>
            <a:picLocks noChangeAspect="1"/>
          </p:cNvPicPr>
          <p:nvPr/>
        </p:nvPicPr>
        <p:blipFill rotWithShape="1">
          <a:blip r:embed="rId4"/>
          <a:srcRect l="4651" r="18565" b="17418"/>
          <a:stretch/>
        </p:blipFill>
        <p:spPr>
          <a:xfrm>
            <a:off x="3071208" y="4936712"/>
            <a:ext cx="3476499" cy="2633210"/>
          </a:xfrm>
          <a:prstGeom prst="rect">
            <a:avLst/>
          </a:prstGeom>
        </p:spPr>
      </p:pic>
      <p:pic>
        <p:nvPicPr>
          <p:cNvPr id="6" name="Picture 5"/>
          <p:cNvPicPr>
            <a:picLocks noChangeAspect="1"/>
          </p:cNvPicPr>
          <p:nvPr/>
        </p:nvPicPr>
        <p:blipFill rotWithShape="1">
          <a:blip r:embed="rId5"/>
          <a:srcRect l="9758" t="2800" b="11313"/>
          <a:stretch/>
        </p:blipFill>
        <p:spPr>
          <a:xfrm>
            <a:off x="3268552" y="2607088"/>
            <a:ext cx="3287204" cy="2345912"/>
          </a:xfrm>
          <a:prstGeom prst="rect">
            <a:avLst/>
          </a:prstGeom>
        </p:spPr>
      </p:pic>
      <p:pic>
        <p:nvPicPr>
          <p:cNvPr id="9" name="Picture 8"/>
          <p:cNvPicPr>
            <a:picLocks noChangeAspect="1"/>
          </p:cNvPicPr>
          <p:nvPr/>
        </p:nvPicPr>
        <p:blipFill rotWithShape="1">
          <a:blip r:embed="rId6"/>
          <a:srcRect l="-977" t="1038" b="1"/>
          <a:stretch/>
        </p:blipFill>
        <p:spPr>
          <a:xfrm>
            <a:off x="6519926" y="2590800"/>
            <a:ext cx="3334016" cy="2362200"/>
          </a:xfrm>
          <a:prstGeom prst="rect">
            <a:avLst/>
          </a:prstGeom>
        </p:spPr>
      </p:pic>
      <p:pic>
        <p:nvPicPr>
          <p:cNvPr id="10" name="Picture 9"/>
          <p:cNvPicPr>
            <a:picLocks noChangeAspect="1"/>
          </p:cNvPicPr>
          <p:nvPr/>
        </p:nvPicPr>
        <p:blipFill rotWithShape="1">
          <a:blip r:embed="rId7"/>
          <a:srcRect r="20019"/>
          <a:stretch/>
        </p:blipFill>
        <p:spPr>
          <a:xfrm>
            <a:off x="199196" y="4953000"/>
            <a:ext cx="3077404" cy="2616922"/>
          </a:xfrm>
          <a:prstGeom prst="rect">
            <a:avLst/>
          </a:prstGeom>
        </p:spPr>
      </p:pic>
      <p:sp>
        <p:nvSpPr>
          <p:cNvPr id="13" name="Title 3"/>
          <p:cNvSpPr txBox="1">
            <a:spLocks/>
          </p:cNvSpPr>
          <p:nvPr/>
        </p:nvSpPr>
        <p:spPr>
          <a:xfrm>
            <a:off x="199193" y="7237346"/>
            <a:ext cx="9655431" cy="332575"/>
          </a:xfrm>
          <a:prstGeom prst="rect">
            <a:avLst/>
          </a:prstGeom>
          <a:solidFill>
            <a:schemeClr val="tx1">
              <a:lumMod val="85000"/>
              <a:lumOff val="15000"/>
              <a:alpha val="75000"/>
            </a:schemeClr>
          </a:solidFill>
        </p:spPr>
        <p:txBody>
          <a:bodyPr vert="horz" lIns="91440" tIns="45720" rIns="91440" bIns="45720" rtlCol="0" anchor="ctr">
            <a:noAutofit/>
          </a:bodyPr>
          <a:lstStyle>
            <a:lvl1pPr algn="l" defTabSz="754380" rtl="0" eaLnBrk="1" latinLnBrk="0" hangingPunct="1">
              <a:lnSpc>
                <a:spcPct val="90000"/>
              </a:lnSpc>
              <a:spcBef>
                <a:spcPct val="0"/>
              </a:spcBef>
              <a:buNone/>
              <a:defRPr sz="4400" kern="1200">
                <a:solidFill>
                  <a:schemeClr val="accent1"/>
                </a:solidFill>
                <a:latin typeface="+mj-lt"/>
                <a:ea typeface="+mj-ea"/>
                <a:cs typeface="+mj-cs"/>
              </a:defRPr>
            </a:lvl1pPr>
          </a:lstStyle>
          <a:p>
            <a:pPr fontAlgn="auto">
              <a:spcAft>
                <a:spcPts val="0"/>
              </a:spcAft>
            </a:pPr>
            <a:r>
              <a:rPr lang="en-US" sz="1100" i="1" dirty="0" smtClean="0">
                <a:solidFill>
                  <a:schemeClr val="bg1"/>
                </a:solidFill>
                <a:latin typeface="Trebuchet MS" panose="020B0603020202020204" pitchFamily="34" charset="0"/>
              </a:rPr>
              <a:t>Image Credits: New City America, Inc.; Beverly Main Streets; Office of Bronx Borough President; Midtown Alliance of Atlanta, GA; </a:t>
            </a:r>
            <a:r>
              <a:rPr lang="en-US" sz="1100" i="1" dirty="0" err="1" smtClean="0">
                <a:solidFill>
                  <a:schemeClr val="bg1"/>
                </a:solidFill>
                <a:latin typeface="Trebuchet MS" panose="020B0603020202020204" pitchFamily="34" charset="0"/>
              </a:rPr>
              <a:t>Alpinfoto</a:t>
            </a:r>
            <a:r>
              <a:rPr lang="en-US" sz="1100" i="1" dirty="0" smtClean="0">
                <a:solidFill>
                  <a:schemeClr val="bg1"/>
                </a:solidFill>
                <a:latin typeface="Trebuchet MS" panose="020B0603020202020204" pitchFamily="34" charset="0"/>
              </a:rPr>
              <a:t>; MAPC</a:t>
            </a:r>
            <a:endParaRPr lang="en-US" sz="1100" i="1" dirty="0">
              <a:solidFill>
                <a:schemeClr val="bg1"/>
              </a:solidFill>
              <a:latin typeface="Trebuchet MS" panose="020B0603020202020204" pitchFamily="34" charset="0"/>
            </a:endParaRPr>
          </a:p>
        </p:txBody>
      </p:sp>
      <p:pic>
        <p:nvPicPr>
          <p:cNvPr id="8" name="Picture 7"/>
          <p:cNvPicPr>
            <a:picLocks noChangeAspect="1"/>
          </p:cNvPicPr>
          <p:nvPr/>
        </p:nvPicPr>
        <p:blipFill rotWithShape="1">
          <a:blip r:embed="rId8"/>
          <a:srcRect l="-1167" r="4135"/>
          <a:stretch/>
        </p:blipFill>
        <p:spPr>
          <a:xfrm>
            <a:off x="3188061" y="201481"/>
            <a:ext cx="3364457" cy="2402304"/>
          </a:xfrm>
          <a:prstGeom prst="rect">
            <a:avLst/>
          </a:prstGeom>
        </p:spPr>
      </p:pic>
      <p:pic>
        <p:nvPicPr>
          <p:cNvPr id="3" name="Picture 2"/>
          <p:cNvPicPr>
            <a:picLocks noChangeAspect="1"/>
          </p:cNvPicPr>
          <p:nvPr/>
        </p:nvPicPr>
        <p:blipFill rotWithShape="1">
          <a:blip r:embed="rId9"/>
          <a:srcRect t="7391" b="15118"/>
          <a:stretch/>
        </p:blipFill>
        <p:spPr>
          <a:xfrm>
            <a:off x="199194" y="2594106"/>
            <a:ext cx="3077406" cy="2358894"/>
          </a:xfrm>
          <a:prstGeom prst="rect">
            <a:avLst/>
          </a:prstGeom>
        </p:spPr>
      </p:pic>
      <p:pic>
        <p:nvPicPr>
          <p:cNvPr id="5" name="Picture 4"/>
          <p:cNvPicPr>
            <a:picLocks noChangeAspect="1"/>
          </p:cNvPicPr>
          <p:nvPr/>
        </p:nvPicPr>
        <p:blipFill rotWithShape="1">
          <a:blip r:embed="rId10"/>
          <a:srcRect l="15618"/>
          <a:stretch/>
        </p:blipFill>
        <p:spPr>
          <a:xfrm>
            <a:off x="6553200" y="205988"/>
            <a:ext cx="3300742" cy="2397796"/>
          </a:xfrm>
          <a:prstGeom prst="rect">
            <a:avLst/>
          </a:prstGeom>
        </p:spPr>
      </p:pic>
      <p:pic>
        <p:nvPicPr>
          <p:cNvPr id="15" name="Picture 14"/>
          <p:cNvPicPr>
            <a:picLocks noChangeAspect="1"/>
          </p:cNvPicPr>
          <p:nvPr/>
        </p:nvPicPr>
        <p:blipFill rotWithShape="1">
          <a:blip r:embed="rId11"/>
          <a:srcRect r="7029"/>
          <a:stretch/>
        </p:blipFill>
        <p:spPr>
          <a:xfrm>
            <a:off x="199194" y="205431"/>
            <a:ext cx="3077406" cy="2388675"/>
          </a:xfrm>
          <a:prstGeom prst="rect">
            <a:avLst/>
          </a:prstGeom>
        </p:spPr>
      </p:pic>
      <p:sp>
        <p:nvSpPr>
          <p:cNvPr id="17" name="Title 3"/>
          <p:cNvSpPr txBox="1">
            <a:spLocks/>
          </p:cNvSpPr>
          <p:nvPr/>
        </p:nvSpPr>
        <p:spPr>
          <a:xfrm>
            <a:off x="199193" y="1487553"/>
            <a:ext cx="9669496" cy="1484247"/>
          </a:xfrm>
          <a:prstGeom prst="rect">
            <a:avLst/>
          </a:prstGeom>
          <a:solidFill>
            <a:schemeClr val="accent1">
              <a:alpha val="93000"/>
            </a:schemeClr>
          </a:solidFill>
        </p:spPr>
        <p:txBody>
          <a:bodyPr vert="horz" lIns="91440" tIns="45720" rIns="91440" bIns="45720" rtlCol="0" anchor="ctr">
            <a:noAutofit/>
          </a:bodyPr>
          <a:lstStyle>
            <a:lvl1pPr algn="l" defTabSz="754380" rtl="0" eaLnBrk="1" latinLnBrk="0" hangingPunct="1">
              <a:lnSpc>
                <a:spcPct val="90000"/>
              </a:lnSpc>
              <a:spcBef>
                <a:spcPct val="0"/>
              </a:spcBef>
              <a:buNone/>
              <a:defRPr sz="4400" kern="1200">
                <a:solidFill>
                  <a:schemeClr val="accent1"/>
                </a:solidFill>
                <a:latin typeface="+mj-lt"/>
                <a:ea typeface="+mj-ea"/>
                <a:cs typeface="+mj-cs"/>
              </a:defRPr>
            </a:lvl1pPr>
          </a:lstStyle>
          <a:p>
            <a:pPr algn="ctr" fontAlgn="auto">
              <a:spcAft>
                <a:spcPts val="0"/>
              </a:spcAft>
            </a:pPr>
            <a:r>
              <a:rPr lang="en-US" sz="3000" b="1" dirty="0" smtClean="0">
                <a:solidFill>
                  <a:schemeClr val="bg1"/>
                </a:solidFill>
                <a:latin typeface="Trebuchet MS" panose="020B0603020202020204" pitchFamily="34" charset="0"/>
              </a:rPr>
              <a:t>Placemaking is a revitalization and reclaiming of public spaces and public commons in a way that engages the human and physical assets of place</a:t>
            </a:r>
            <a:endParaRPr lang="en-US" sz="30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1880018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394" t="850" r="1951" b="15556"/>
          <a:stretch/>
        </p:blipFill>
        <p:spPr>
          <a:xfrm>
            <a:off x="152400" y="205713"/>
            <a:ext cx="9711812" cy="7393858"/>
          </a:xfrm>
          <a:prstGeom prst="rect">
            <a:avLst/>
          </a:prstGeom>
        </p:spPr>
      </p:pic>
      <p:sp>
        <p:nvSpPr>
          <p:cNvPr id="7" name="Title 3"/>
          <p:cNvSpPr txBox="1">
            <a:spLocks/>
          </p:cNvSpPr>
          <p:nvPr/>
        </p:nvSpPr>
        <p:spPr>
          <a:xfrm>
            <a:off x="381000" y="4707540"/>
            <a:ext cx="4019981" cy="920262"/>
          </a:xfrm>
          <a:prstGeom prst="rect">
            <a:avLst/>
          </a:prstGeom>
          <a:solidFill>
            <a:schemeClr val="accent1">
              <a:alpha val="75000"/>
            </a:schemeClr>
          </a:solidFill>
        </p:spPr>
        <p:txBody>
          <a:bodyPr vert="horz" lIns="91440" tIns="45720" rIns="91440" bIns="45720" rtlCol="0" anchor="ctr">
            <a:noAutofit/>
          </a:bodyPr>
          <a:lstStyle>
            <a:lvl1pPr algn="l" defTabSz="754380" rtl="0" eaLnBrk="1" latinLnBrk="0" hangingPunct="1">
              <a:lnSpc>
                <a:spcPct val="90000"/>
              </a:lnSpc>
              <a:spcBef>
                <a:spcPct val="0"/>
              </a:spcBef>
              <a:buNone/>
              <a:defRPr sz="4400" kern="1200">
                <a:solidFill>
                  <a:schemeClr val="accent1"/>
                </a:solidFill>
                <a:latin typeface="+mj-lt"/>
                <a:ea typeface="+mj-ea"/>
                <a:cs typeface="+mj-cs"/>
              </a:defRPr>
            </a:lvl1pPr>
          </a:lstStyle>
          <a:p>
            <a:pPr fontAlgn="auto">
              <a:spcAft>
                <a:spcPts val="0"/>
              </a:spcAft>
            </a:pPr>
            <a:r>
              <a:rPr lang="en-US" sz="2800" dirty="0">
                <a:solidFill>
                  <a:schemeClr val="bg1"/>
                </a:solidFill>
                <a:latin typeface="Trebuchet MS" panose="020B0603020202020204" pitchFamily="34" charset="0"/>
              </a:rPr>
              <a:t>c</a:t>
            </a:r>
            <a:r>
              <a:rPr lang="en-US" sz="2800" dirty="0" smtClean="0">
                <a:solidFill>
                  <a:schemeClr val="bg1"/>
                </a:solidFill>
                <a:latin typeface="Trebuchet MS" panose="020B0603020202020204" pitchFamily="34" charset="0"/>
              </a:rPr>
              <a:t>ommunity and economic development</a:t>
            </a:r>
            <a:endParaRPr lang="en-US" sz="2800" dirty="0">
              <a:solidFill>
                <a:schemeClr val="bg1"/>
              </a:solidFill>
              <a:latin typeface="Trebuchet MS" panose="020B0603020202020204" pitchFamily="34" charset="0"/>
            </a:endParaRPr>
          </a:p>
        </p:txBody>
      </p:sp>
      <p:sp>
        <p:nvSpPr>
          <p:cNvPr id="8" name="Title 3"/>
          <p:cNvSpPr txBox="1">
            <a:spLocks/>
          </p:cNvSpPr>
          <p:nvPr/>
        </p:nvSpPr>
        <p:spPr>
          <a:xfrm>
            <a:off x="6096000" y="3197719"/>
            <a:ext cx="3441227" cy="510411"/>
          </a:xfrm>
          <a:prstGeom prst="rect">
            <a:avLst/>
          </a:prstGeom>
          <a:solidFill>
            <a:schemeClr val="accent1">
              <a:alpha val="75000"/>
            </a:schemeClr>
          </a:solidFill>
        </p:spPr>
        <p:txBody>
          <a:bodyPr vert="horz" lIns="91440" tIns="45720" rIns="91440" bIns="45720" rtlCol="0" anchor="ctr">
            <a:normAutofit/>
          </a:bodyPr>
          <a:lstStyle>
            <a:lvl1pPr algn="l" defTabSz="754380" rtl="0" eaLnBrk="1" latinLnBrk="0" hangingPunct="1">
              <a:lnSpc>
                <a:spcPct val="90000"/>
              </a:lnSpc>
              <a:spcBef>
                <a:spcPct val="0"/>
              </a:spcBef>
              <a:buNone/>
              <a:defRPr sz="4400" kern="1200">
                <a:solidFill>
                  <a:schemeClr val="accent1"/>
                </a:solidFill>
                <a:latin typeface="+mj-lt"/>
                <a:ea typeface="+mj-ea"/>
                <a:cs typeface="+mj-cs"/>
              </a:defRPr>
            </a:lvl1pPr>
          </a:lstStyle>
          <a:p>
            <a:pPr fontAlgn="auto">
              <a:spcAft>
                <a:spcPts val="0"/>
              </a:spcAft>
            </a:pPr>
            <a:r>
              <a:rPr lang="en-US" sz="2800" dirty="0" smtClean="0">
                <a:solidFill>
                  <a:schemeClr val="bg1"/>
                </a:solidFill>
                <a:latin typeface="Trebuchet MS" panose="020B0603020202020204" pitchFamily="34" charset="0"/>
              </a:rPr>
              <a:t>resource generation</a:t>
            </a:r>
            <a:endParaRPr lang="en-US" sz="2800" dirty="0">
              <a:solidFill>
                <a:schemeClr val="bg1"/>
              </a:solidFill>
              <a:latin typeface="Trebuchet MS" panose="020B0603020202020204" pitchFamily="34" charset="0"/>
            </a:endParaRPr>
          </a:p>
        </p:txBody>
      </p:sp>
      <p:sp>
        <p:nvSpPr>
          <p:cNvPr id="9" name="Title 3"/>
          <p:cNvSpPr>
            <a:spLocks noGrp="1"/>
          </p:cNvSpPr>
          <p:nvPr>
            <p:ph type="title"/>
          </p:nvPr>
        </p:nvSpPr>
        <p:spPr>
          <a:xfrm>
            <a:off x="152399" y="580777"/>
            <a:ext cx="9711813" cy="1095623"/>
          </a:xfrm>
          <a:solidFill>
            <a:schemeClr val="accent1"/>
          </a:solidFill>
        </p:spPr>
        <p:txBody>
          <a:bodyPr>
            <a:noAutofit/>
          </a:bodyPr>
          <a:lstStyle/>
          <a:p>
            <a:r>
              <a:rPr lang="en-US" sz="3000" b="1" dirty="0" smtClean="0">
                <a:solidFill>
                  <a:schemeClr val="bg1"/>
                </a:solidFill>
                <a:latin typeface="Trebuchet MS" panose="020B0603020202020204" pitchFamily="34" charset="0"/>
              </a:rPr>
              <a:t>District-level planning and management is one way of operationalizing placemaking</a:t>
            </a:r>
            <a:endParaRPr lang="en-US" sz="3000" b="1" dirty="0">
              <a:solidFill>
                <a:schemeClr val="bg1"/>
              </a:solidFill>
              <a:latin typeface="Trebuchet MS" panose="020B0603020202020204" pitchFamily="34" charset="0"/>
            </a:endParaRPr>
          </a:p>
        </p:txBody>
      </p:sp>
      <p:sp>
        <p:nvSpPr>
          <p:cNvPr id="12" name="Title 3"/>
          <p:cNvSpPr txBox="1">
            <a:spLocks/>
          </p:cNvSpPr>
          <p:nvPr/>
        </p:nvSpPr>
        <p:spPr>
          <a:xfrm>
            <a:off x="1447800" y="2134802"/>
            <a:ext cx="4310152" cy="600969"/>
          </a:xfrm>
          <a:prstGeom prst="rect">
            <a:avLst/>
          </a:prstGeom>
          <a:solidFill>
            <a:schemeClr val="accent1">
              <a:alpha val="75000"/>
            </a:schemeClr>
          </a:solidFill>
        </p:spPr>
        <p:txBody>
          <a:bodyPr vert="horz" lIns="91440" tIns="45720" rIns="91440" bIns="45720" rtlCol="0" anchor="ctr">
            <a:normAutofit/>
          </a:bodyPr>
          <a:lstStyle>
            <a:lvl1pPr algn="l" defTabSz="754380" rtl="0" eaLnBrk="1" latinLnBrk="0" hangingPunct="1">
              <a:lnSpc>
                <a:spcPct val="90000"/>
              </a:lnSpc>
              <a:spcBef>
                <a:spcPct val="0"/>
              </a:spcBef>
              <a:buNone/>
              <a:defRPr sz="4400" kern="1200">
                <a:solidFill>
                  <a:schemeClr val="accent1"/>
                </a:solidFill>
                <a:latin typeface="+mj-lt"/>
                <a:ea typeface="+mj-ea"/>
                <a:cs typeface="+mj-cs"/>
              </a:defRPr>
            </a:lvl1pPr>
          </a:lstStyle>
          <a:p>
            <a:pPr fontAlgn="auto">
              <a:spcAft>
                <a:spcPts val="0"/>
              </a:spcAft>
            </a:pPr>
            <a:r>
              <a:rPr lang="en-US" sz="2800" dirty="0">
                <a:solidFill>
                  <a:schemeClr val="bg1"/>
                </a:solidFill>
                <a:latin typeface="Trebuchet MS" panose="020B0603020202020204" pitchFamily="34" charset="0"/>
              </a:rPr>
              <a:t>s</a:t>
            </a:r>
            <a:r>
              <a:rPr lang="en-US" sz="2800" dirty="0" smtClean="0">
                <a:solidFill>
                  <a:schemeClr val="bg1"/>
                </a:solidFill>
                <a:latin typeface="Trebuchet MS" panose="020B0603020202020204" pitchFamily="34" charset="0"/>
              </a:rPr>
              <a:t>taffing and management</a:t>
            </a:r>
            <a:endParaRPr lang="en-US" sz="2800" dirty="0">
              <a:solidFill>
                <a:schemeClr val="bg1"/>
              </a:solidFill>
              <a:latin typeface="Trebuchet MS" panose="020B0603020202020204" pitchFamily="34" charset="0"/>
            </a:endParaRPr>
          </a:p>
        </p:txBody>
      </p:sp>
      <p:sp>
        <p:nvSpPr>
          <p:cNvPr id="13" name="Title 3"/>
          <p:cNvSpPr txBox="1">
            <a:spLocks/>
          </p:cNvSpPr>
          <p:nvPr/>
        </p:nvSpPr>
        <p:spPr>
          <a:xfrm>
            <a:off x="5412960" y="5334000"/>
            <a:ext cx="4139507" cy="973667"/>
          </a:xfrm>
          <a:prstGeom prst="rect">
            <a:avLst/>
          </a:prstGeom>
          <a:solidFill>
            <a:schemeClr val="accent1">
              <a:alpha val="75000"/>
            </a:schemeClr>
          </a:solidFill>
        </p:spPr>
        <p:txBody>
          <a:bodyPr vert="horz" lIns="91440" tIns="45720" rIns="91440" bIns="45720" rtlCol="0" anchor="ctr">
            <a:noAutofit/>
          </a:bodyPr>
          <a:lstStyle>
            <a:lvl1pPr algn="l" defTabSz="754380" rtl="0" eaLnBrk="1" latinLnBrk="0" hangingPunct="1">
              <a:lnSpc>
                <a:spcPct val="90000"/>
              </a:lnSpc>
              <a:spcBef>
                <a:spcPct val="0"/>
              </a:spcBef>
              <a:buNone/>
              <a:defRPr sz="4400" kern="1200">
                <a:solidFill>
                  <a:schemeClr val="accent1"/>
                </a:solidFill>
                <a:latin typeface="+mj-lt"/>
                <a:ea typeface="+mj-ea"/>
                <a:cs typeface="+mj-cs"/>
              </a:defRPr>
            </a:lvl1pPr>
          </a:lstStyle>
          <a:p>
            <a:pPr fontAlgn="auto">
              <a:spcAft>
                <a:spcPts val="0"/>
              </a:spcAft>
            </a:pPr>
            <a:r>
              <a:rPr lang="en-US" sz="2800" dirty="0">
                <a:solidFill>
                  <a:schemeClr val="bg1"/>
                </a:solidFill>
                <a:latin typeface="Trebuchet MS" panose="020B0603020202020204" pitchFamily="34" charset="0"/>
              </a:rPr>
              <a:t>a</a:t>
            </a:r>
            <a:r>
              <a:rPr lang="en-US" sz="2800" dirty="0" smtClean="0">
                <a:solidFill>
                  <a:schemeClr val="bg1"/>
                </a:solidFill>
                <a:latin typeface="Trebuchet MS" panose="020B0603020202020204" pitchFamily="34" charset="0"/>
              </a:rPr>
              <a:t>rts and cultural programming</a:t>
            </a:r>
            <a:endParaRPr lang="en-US" sz="2800" dirty="0">
              <a:solidFill>
                <a:schemeClr val="bg1"/>
              </a:solidFill>
              <a:latin typeface="Trebuchet MS" panose="020B0603020202020204" pitchFamily="34" charset="0"/>
            </a:endParaRPr>
          </a:p>
        </p:txBody>
      </p:sp>
      <p:sp>
        <p:nvSpPr>
          <p:cNvPr id="14" name="Title 3"/>
          <p:cNvSpPr txBox="1">
            <a:spLocks/>
          </p:cNvSpPr>
          <p:nvPr/>
        </p:nvSpPr>
        <p:spPr>
          <a:xfrm>
            <a:off x="898729" y="6553200"/>
            <a:ext cx="4079096" cy="458246"/>
          </a:xfrm>
          <a:prstGeom prst="rect">
            <a:avLst/>
          </a:prstGeom>
          <a:solidFill>
            <a:schemeClr val="accent1">
              <a:alpha val="75000"/>
            </a:schemeClr>
          </a:solidFill>
        </p:spPr>
        <p:txBody>
          <a:bodyPr vert="horz" lIns="91440" tIns="45720" rIns="91440" bIns="45720" rtlCol="0" anchor="ctr">
            <a:normAutofit lnSpcReduction="10000"/>
          </a:bodyPr>
          <a:lstStyle>
            <a:lvl1pPr algn="l" defTabSz="754380" rtl="0" eaLnBrk="1" latinLnBrk="0" hangingPunct="1">
              <a:lnSpc>
                <a:spcPct val="90000"/>
              </a:lnSpc>
              <a:spcBef>
                <a:spcPct val="0"/>
              </a:spcBef>
              <a:buNone/>
              <a:defRPr sz="4400" kern="1200">
                <a:solidFill>
                  <a:schemeClr val="accent1"/>
                </a:solidFill>
                <a:latin typeface="+mj-lt"/>
                <a:ea typeface="+mj-ea"/>
                <a:cs typeface="+mj-cs"/>
              </a:defRPr>
            </a:lvl1pPr>
          </a:lstStyle>
          <a:p>
            <a:pPr fontAlgn="auto">
              <a:spcAft>
                <a:spcPts val="0"/>
              </a:spcAft>
            </a:pPr>
            <a:r>
              <a:rPr lang="en-US" sz="2800" dirty="0">
                <a:solidFill>
                  <a:schemeClr val="bg1"/>
                </a:solidFill>
                <a:latin typeface="Trebuchet MS" panose="020B0603020202020204" pitchFamily="34" charset="0"/>
              </a:rPr>
              <a:t>b</a:t>
            </a:r>
            <a:r>
              <a:rPr lang="en-US" sz="2800" dirty="0" smtClean="0">
                <a:solidFill>
                  <a:schemeClr val="bg1"/>
                </a:solidFill>
                <a:latin typeface="Trebuchet MS" panose="020B0603020202020204" pitchFamily="34" charset="0"/>
              </a:rPr>
              <a:t>randing and marketing</a:t>
            </a:r>
            <a:endParaRPr lang="en-US" sz="2800" dirty="0">
              <a:solidFill>
                <a:schemeClr val="bg1"/>
              </a:solidFill>
              <a:latin typeface="Trebuchet MS" panose="020B0603020202020204" pitchFamily="34" charset="0"/>
            </a:endParaRPr>
          </a:p>
        </p:txBody>
      </p:sp>
      <p:sp>
        <p:nvSpPr>
          <p:cNvPr id="16" name="Title 3"/>
          <p:cNvSpPr txBox="1">
            <a:spLocks/>
          </p:cNvSpPr>
          <p:nvPr/>
        </p:nvSpPr>
        <p:spPr>
          <a:xfrm>
            <a:off x="487680" y="3423919"/>
            <a:ext cx="4910040" cy="568423"/>
          </a:xfrm>
          <a:prstGeom prst="rect">
            <a:avLst/>
          </a:prstGeom>
          <a:solidFill>
            <a:schemeClr val="accent1">
              <a:alpha val="75000"/>
            </a:schemeClr>
          </a:solidFill>
        </p:spPr>
        <p:txBody>
          <a:bodyPr vert="horz" lIns="91440" tIns="45720" rIns="91440" bIns="45720" rtlCol="0" anchor="ctr">
            <a:noAutofit/>
          </a:bodyPr>
          <a:lstStyle>
            <a:lvl1pPr algn="l" defTabSz="754380" rtl="0" eaLnBrk="1" latinLnBrk="0" hangingPunct="1">
              <a:lnSpc>
                <a:spcPct val="90000"/>
              </a:lnSpc>
              <a:spcBef>
                <a:spcPct val="0"/>
              </a:spcBef>
              <a:buNone/>
              <a:defRPr sz="4400" kern="1200">
                <a:solidFill>
                  <a:schemeClr val="accent1"/>
                </a:solidFill>
                <a:latin typeface="+mj-lt"/>
                <a:ea typeface="+mj-ea"/>
                <a:cs typeface="+mj-cs"/>
              </a:defRPr>
            </a:lvl1pPr>
          </a:lstStyle>
          <a:p>
            <a:pPr fontAlgn="auto">
              <a:spcAft>
                <a:spcPts val="0"/>
              </a:spcAft>
            </a:pPr>
            <a:r>
              <a:rPr lang="en-US" sz="2800" dirty="0">
                <a:solidFill>
                  <a:schemeClr val="bg1"/>
                </a:solidFill>
                <a:latin typeface="Trebuchet MS" panose="020B0603020202020204" pitchFamily="34" charset="0"/>
              </a:rPr>
              <a:t>e</a:t>
            </a:r>
            <a:r>
              <a:rPr lang="en-US" sz="2800" dirty="0" smtClean="0">
                <a:solidFill>
                  <a:schemeClr val="bg1"/>
                </a:solidFill>
                <a:latin typeface="Trebuchet MS" panose="020B0603020202020204" pitchFamily="34" charset="0"/>
              </a:rPr>
              <a:t>ngagement and partnerships</a:t>
            </a:r>
            <a:endParaRPr lang="en-US" sz="28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28564797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8615" t="315" r="15040" b="782"/>
          <a:stretch/>
        </p:blipFill>
        <p:spPr>
          <a:xfrm rot="5400000">
            <a:off x="1340058" y="-959430"/>
            <a:ext cx="7354936" cy="9685506"/>
          </a:xfrm>
          <a:prstGeom prst="rect">
            <a:avLst/>
          </a:prstGeom>
        </p:spPr>
      </p:pic>
      <p:sp>
        <p:nvSpPr>
          <p:cNvPr id="5" name="Title 3"/>
          <p:cNvSpPr txBox="1">
            <a:spLocks/>
          </p:cNvSpPr>
          <p:nvPr/>
        </p:nvSpPr>
        <p:spPr>
          <a:xfrm>
            <a:off x="5030036" y="5426051"/>
            <a:ext cx="4419600" cy="528588"/>
          </a:xfrm>
          <a:prstGeom prst="rect">
            <a:avLst/>
          </a:prstGeom>
          <a:solidFill>
            <a:srgbClr val="0070C0">
              <a:alpha val="90000"/>
            </a:srgbClr>
          </a:solidFill>
        </p:spPr>
        <p:txBody>
          <a:bodyPr vert="horz" lIns="91440" tIns="45720" rIns="91440" bIns="45720" rtlCol="0" anchor="ctr">
            <a:normAutofit/>
          </a:bodyPr>
          <a:lstStyle>
            <a:lvl1pPr algn="l" defTabSz="754380" rtl="0" eaLnBrk="1" latinLnBrk="0" hangingPunct="1">
              <a:lnSpc>
                <a:spcPct val="90000"/>
              </a:lnSpc>
              <a:spcBef>
                <a:spcPct val="0"/>
              </a:spcBef>
              <a:buNone/>
              <a:defRPr sz="4400" kern="1200">
                <a:solidFill>
                  <a:schemeClr val="accent1"/>
                </a:solidFill>
                <a:latin typeface="+mj-lt"/>
                <a:ea typeface="+mj-ea"/>
                <a:cs typeface="+mj-cs"/>
              </a:defRPr>
            </a:lvl1pPr>
          </a:lstStyle>
          <a:p>
            <a:pPr fontAlgn="auto">
              <a:spcAft>
                <a:spcPts val="0"/>
              </a:spcAft>
            </a:pPr>
            <a:r>
              <a:rPr lang="en-US" sz="2800" dirty="0">
                <a:solidFill>
                  <a:schemeClr val="bg1"/>
                </a:solidFill>
                <a:latin typeface="Trebuchet MS" panose="020B0603020202020204" pitchFamily="34" charset="0"/>
              </a:rPr>
              <a:t>p</a:t>
            </a:r>
            <a:r>
              <a:rPr lang="en-US" sz="2800" dirty="0" smtClean="0">
                <a:solidFill>
                  <a:schemeClr val="bg1"/>
                </a:solidFill>
                <a:latin typeface="Trebuchet MS" panose="020B0603020202020204" pitchFamily="34" charset="0"/>
              </a:rPr>
              <a:t>arking benefit districts</a:t>
            </a:r>
            <a:endParaRPr lang="en-US" sz="2800" dirty="0">
              <a:solidFill>
                <a:schemeClr val="bg1"/>
              </a:solidFill>
              <a:latin typeface="Trebuchet MS" panose="020B0603020202020204" pitchFamily="34" charset="0"/>
            </a:endParaRPr>
          </a:p>
        </p:txBody>
      </p:sp>
      <p:sp>
        <p:nvSpPr>
          <p:cNvPr id="6" name="Title 3"/>
          <p:cNvSpPr txBox="1">
            <a:spLocks/>
          </p:cNvSpPr>
          <p:nvPr/>
        </p:nvSpPr>
        <p:spPr>
          <a:xfrm>
            <a:off x="4788926" y="3429065"/>
            <a:ext cx="4876800" cy="533400"/>
          </a:xfrm>
          <a:prstGeom prst="rect">
            <a:avLst/>
          </a:prstGeom>
          <a:solidFill>
            <a:srgbClr val="0070C0">
              <a:alpha val="80000"/>
            </a:srgbClr>
          </a:solidFill>
        </p:spPr>
        <p:txBody>
          <a:bodyPr vert="horz" lIns="91440" tIns="45720" rIns="91440" bIns="45720" rtlCol="0" anchor="ctr">
            <a:normAutofit/>
          </a:bodyPr>
          <a:lstStyle>
            <a:lvl1pPr algn="l" defTabSz="754380" rtl="0" eaLnBrk="1" latinLnBrk="0" hangingPunct="1">
              <a:lnSpc>
                <a:spcPct val="90000"/>
              </a:lnSpc>
              <a:spcBef>
                <a:spcPct val="0"/>
              </a:spcBef>
              <a:buNone/>
              <a:defRPr sz="4400" kern="1200">
                <a:solidFill>
                  <a:schemeClr val="accent1"/>
                </a:solidFill>
                <a:latin typeface="+mj-lt"/>
                <a:ea typeface="+mj-ea"/>
                <a:cs typeface="+mj-cs"/>
              </a:defRPr>
            </a:lvl1pPr>
          </a:lstStyle>
          <a:p>
            <a:pPr fontAlgn="auto">
              <a:spcAft>
                <a:spcPts val="0"/>
              </a:spcAft>
            </a:pPr>
            <a:r>
              <a:rPr lang="en-US" sz="2800" dirty="0" smtClean="0">
                <a:solidFill>
                  <a:schemeClr val="bg1"/>
                </a:solidFill>
                <a:latin typeface="Trebuchet MS" panose="020B0603020202020204" pitchFamily="34" charset="0"/>
              </a:rPr>
              <a:t>community benefit districts</a:t>
            </a:r>
            <a:endParaRPr lang="en-US" sz="2800" dirty="0">
              <a:solidFill>
                <a:schemeClr val="bg1"/>
              </a:solidFill>
              <a:latin typeface="Trebuchet MS" panose="020B0603020202020204" pitchFamily="34" charset="0"/>
            </a:endParaRPr>
          </a:p>
        </p:txBody>
      </p:sp>
      <p:sp>
        <p:nvSpPr>
          <p:cNvPr id="7" name="Title 3"/>
          <p:cNvSpPr txBox="1">
            <a:spLocks/>
          </p:cNvSpPr>
          <p:nvPr/>
        </p:nvSpPr>
        <p:spPr>
          <a:xfrm>
            <a:off x="945107" y="2378014"/>
            <a:ext cx="5886450" cy="533400"/>
          </a:xfrm>
          <a:prstGeom prst="rect">
            <a:avLst/>
          </a:prstGeom>
          <a:solidFill>
            <a:srgbClr val="0070C0">
              <a:alpha val="80000"/>
            </a:srgbClr>
          </a:solidFill>
        </p:spPr>
        <p:txBody>
          <a:bodyPr vert="horz" lIns="91440" tIns="45720" rIns="91440" bIns="45720" rtlCol="0" anchor="ctr">
            <a:noAutofit/>
          </a:bodyPr>
          <a:lstStyle>
            <a:lvl1pPr algn="l" defTabSz="754380" rtl="0" eaLnBrk="1" latinLnBrk="0" hangingPunct="1">
              <a:lnSpc>
                <a:spcPct val="90000"/>
              </a:lnSpc>
              <a:spcBef>
                <a:spcPct val="0"/>
              </a:spcBef>
              <a:buNone/>
              <a:defRPr sz="4400" kern="1200">
                <a:solidFill>
                  <a:schemeClr val="accent1"/>
                </a:solidFill>
                <a:latin typeface="+mj-lt"/>
                <a:ea typeface="+mj-ea"/>
                <a:cs typeface="+mj-cs"/>
              </a:defRPr>
            </a:lvl1pPr>
          </a:lstStyle>
          <a:p>
            <a:pPr fontAlgn="auto">
              <a:spcAft>
                <a:spcPts val="0"/>
              </a:spcAft>
            </a:pPr>
            <a:r>
              <a:rPr lang="en-US" sz="2800" dirty="0" smtClean="0">
                <a:solidFill>
                  <a:schemeClr val="bg1"/>
                </a:solidFill>
                <a:latin typeface="Trebuchet MS" panose="020B0603020202020204" pitchFamily="34" charset="0"/>
              </a:rPr>
              <a:t>40R Smart Growth overlay districts</a:t>
            </a:r>
            <a:endParaRPr lang="en-US" sz="2800" dirty="0">
              <a:solidFill>
                <a:schemeClr val="bg1"/>
              </a:solidFill>
              <a:latin typeface="Trebuchet MS" panose="020B0603020202020204" pitchFamily="34" charset="0"/>
            </a:endParaRPr>
          </a:p>
        </p:txBody>
      </p:sp>
      <p:sp>
        <p:nvSpPr>
          <p:cNvPr id="8" name="Title 3"/>
          <p:cNvSpPr txBox="1">
            <a:spLocks/>
          </p:cNvSpPr>
          <p:nvPr/>
        </p:nvSpPr>
        <p:spPr>
          <a:xfrm>
            <a:off x="457200" y="5494202"/>
            <a:ext cx="2918460" cy="460437"/>
          </a:xfrm>
          <a:prstGeom prst="rect">
            <a:avLst/>
          </a:prstGeom>
          <a:solidFill>
            <a:srgbClr val="0070C0">
              <a:alpha val="80000"/>
            </a:srgbClr>
          </a:solidFill>
        </p:spPr>
        <p:txBody>
          <a:bodyPr vert="horz" lIns="91440" tIns="45720" rIns="91440" bIns="45720" rtlCol="0" anchor="ctr">
            <a:normAutofit lnSpcReduction="10000"/>
          </a:bodyPr>
          <a:lstStyle>
            <a:lvl1pPr algn="l" defTabSz="754380" rtl="0" eaLnBrk="1" latinLnBrk="0" hangingPunct="1">
              <a:lnSpc>
                <a:spcPct val="90000"/>
              </a:lnSpc>
              <a:spcBef>
                <a:spcPct val="0"/>
              </a:spcBef>
              <a:buNone/>
              <a:defRPr sz="4400" kern="1200">
                <a:solidFill>
                  <a:schemeClr val="accent1"/>
                </a:solidFill>
                <a:latin typeface="+mj-lt"/>
                <a:ea typeface="+mj-ea"/>
                <a:cs typeface="+mj-cs"/>
              </a:defRPr>
            </a:lvl1pPr>
          </a:lstStyle>
          <a:p>
            <a:pPr fontAlgn="auto">
              <a:spcAft>
                <a:spcPts val="0"/>
              </a:spcAft>
            </a:pPr>
            <a:r>
              <a:rPr lang="en-US" sz="2800" dirty="0">
                <a:solidFill>
                  <a:schemeClr val="bg1"/>
                </a:solidFill>
                <a:latin typeface="Trebuchet MS" panose="020B0603020202020204" pitchFamily="34" charset="0"/>
              </a:rPr>
              <a:t>c</a:t>
            </a:r>
            <a:r>
              <a:rPr lang="en-US" sz="2800" dirty="0" smtClean="0">
                <a:solidFill>
                  <a:schemeClr val="bg1"/>
                </a:solidFill>
                <a:latin typeface="Trebuchet MS" panose="020B0603020202020204" pitchFamily="34" charset="0"/>
              </a:rPr>
              <a:t>ultural districts</a:t>
            </a:r>
            <a:endParaRPr lang="en-US" sz="2800" dirty="0">
              <a:solidFill>
                <a:schemeClr val="bg1"/>
              </a:solidFill>
              <a:latin typeface="Trebuchet MS" panose="020B0603020202020204" pitchFamily="34" charset="0"/>
            </a:endParaRPr>
          </a:p>
        </p:txBody>
      </p:sp>
      <p:sp>
        <p:nvSpPr>
          <p:cNvPr id="9" name="Title 3"/>
          <p:cNvSpPr>
            <a:spLocks noGrp="1"/>
          </p:cNvSpPr>
          <p:nvPr>
            <p:ph type="title"/>
          </p:nvPr>
        </p:nvSpPr>
        <p:spPr>
          <a:xfrm>
            <a:off x="152400" y="580777"/>
            <a:ext cx="9707880" cy="1248023"/>
          </a:xfrm>
          <a:solidFill>
            <a:schemeClr val="accent1"/>
          </a:solidFill>
        </p:spPr>
        <p:txBody>
          <a:bodyPr>
            <a:noAutofit/>
          </a:bodyPr>
          <a:lstStyle/>
          <a:p>
            <a:r>
              <a:rPr lang="en-US" sz="3000" b="1" dirty="0" smtClean="0">
                <a:solidFill>
                  <a:schemeClr val="bg1"/>
                </a:solidFill>
                <a:latin typeface="Trebuchet MS" panose="020B0603020202020204" pitchFamily="34" charset="0"/>
              </a:rPr>
              <a:t>Various district tools to choose from: </a:t>
            </a:r>
            <a:br>
              <a:rPr lang="en-US" sz="3000" b="1" dirty="0" smtClean="0">
                <a:solidFill>
                  <a:schemeClr val="bg1"/>
                </a:solidFill>
                <a:latin typeface="Trebuchet MS" panose="020B0603020202020204" pitchFamily="34" charset="0"/>
              </a:rPr>
            </a:br>
            <a:r>
              <a:rPr lang="en-US" sz="3000" b="1" dirty="0" smtClean="0">
                <a:solidFill>
                  <a:schemeClr val="bg1"/>
                </a:solidFill>
                <a:latin typeface="Trebuchet MS" panose="020B0603020202020204" pitchFamily="34" charset="0"/>
              </a:rPr>
              <a:t>each option elevates different assets of place and advances different values</a:t>
            </a:r>
            <a:endParaRPr lang="en-US" sz="3000" b="1" dirty="0">
              <a:solidFill>
                <a:schemeClr val="bg1"/>
              </a:solidFill>
              <a:latin typeface="Trebuchet MS" panose="020B0603020202020204" pitchFamily="34" charset="0"/>
            </a:endParaRPr>
          </a:p>
        </p:txBody>
      </p:sp>
      <p:sp>
        <p:nvSpPr>
          <p:cNvPr id="15" name="Title 3"/>
          <p:cNvSpPr txBox="1">
            <a:spLocks/>
          </p:cNvSpPr>
          <p:nvPr/>
        </p:nvSpPr>
        <p:spPr>
          <a:xfrm>
            <a:off x="2209800" y="6545255"/>
            <a:ext cx="4343400" cy="442678"/>
          </a:xfrm>
          <a:prstGeom prst="rect">
            <a:avLst/>
          </a:prstGeom>
          <a:solidFill>
            <a:srgbClr val="0070C0">
              <a:alpha val="80000"/>
            </a:srgbClr>
          </a:solidFill>
        </p:spPr>
        <p:txBody>
          <a:bodyPr vert="horz" lIns="91440" tIns="45720" rIns="91440" bIns="45720" rtlCol="0" anchor="ctr">
            <a:normAutofit lnSpcReduction="10000"/>
          </a:bodyPr>
          <a:lstStyle>
            <a:lvl1pPr algn="l" defTabSz="754380" rtl="0" eaLnBrk="1" latinLnBrk="0" hangingPunct="1">
              <a:lnSpc>
                <a:spcPct val="90000"/>
              </a:lnSpc>
              <a:spcBef>
                <a:spcPct val="0"/>
              </a:spcBef>
              <a:buNone/>
              <a:defRPr sz="4400" kern="1200">
                <a:solidFill>
                  <a:schemeClr val="accent1"/>
                </a:solidFill>
                <a:latin typeface="+mj-lt"/>
                <a:ea typeface="+mj-ea"/>
                <a:cs typeface="+mj-cs"/>
              </a:defRPr>
            </a:lvl1pPr>
          </a:lstStyle>
          <a:p>
            <a:pPr fontAlgn="auto">
              <a:spcAft>
                <a:spcPts val="0"/>
              </a:spcAft>
            </a:pPr>
            <a:r>
              <a:rPr lang="en-US" sz="2800" dirty="0">
                <a:solidFill>
                  <a:schemeClr val="bg1"/>
                </a:solidFill>
                <a:latin typeface="Trebuchet MS" panose="020B0603020202020204" pitchFamily="34" charset="0"/>
              </a:rPr>
              <a:t>e</a:t>
            </a:r>
            <a:r>
              <a:rPr lang="en-US" sz="2800" dirty="0" smtClean="0">
                <a:solidFill>
                  <a:schemeClr val="bg1"/>
                </a:solidFill>
                <a:latin typeface="Trebuchet MS" panose="020B0603020202020204" pitchFamily="34" charset="0"/>
              </a:rPr>
              <a:t>co-innovation districts</a:t>
            </a:r>
            <a:endParaRPr lang="en-US" sz="2800" dirty="0">
              <a:solidFill>
                <a:schemeClr val="bg1"/>
              </a:solidFill>
              <a:latin typeface="Trebuchet MS" panose="020B0603020202020204" pitchFamily="34" charset="0"/>
            </a:endParaRPr>
          </a:p>
        </p:txBody>
      </p:sp>
      <p:sp>
        <p:nvSpPr>
          <p:cNvPr id="10" name="Title 3"/>
          <p:cNvSpPr txBox="1">
            <a:spLocks/>
          </p:cNvSpPr>
          <p:nvPr/>
        </p:nvSpPr>
        <p:spPr>
          <a:xfrm>
            <a:off x="444690" y="4354373"/>
            <a:ext cx="5194110" cy="549213"/>
          </a:xfrm>
          <a:prstGeom prst="rect">
            <a:avLst/>
          </a:prstGeom>
          <a:solidFill>
            <a:srgbClr val="0070C0">
              <a:alpha val="90000"/>
            </a:srgbClr>
          </a:solidFill>
        </p:spPr>
        <p:txBody>
          <a:bodyPr vert="horz" lIns="91440" tIns="45720" rIns="91440" bIns="45720" rtlCol="0" anchor="ctr">
            <a:noAutofit/>
          </a:bodyPr>
          <a:lstStyle>
            <a:lvl1pPr algn="l" defTabSz="754380" rtl="0" eaLnBrk="1" latinLnBrk="0" hangingPunct="1">
              <a:lnSpc>
                <a:spcPct val="90000"/>
              </a:lnSpc>
              <a:spcBef>
                <a:spcPct val="0"/>
              </a:spcBef>
              <a:buNone/>
              <a:defRPr sz="4400" kern="1200">
                <a:solidFill>
                  <a:schemeClr val="accent1"/>
                </a:solidFill>
                <a:latin typeface="+mj-lt"/>
                <a:ea typeface="+mj-ea"/>
                <a:cs typeface="+mj-cs"/>
              </a:defRPr>
            </a:lvl1pPr>
          </a:lstStyle>
          <a:p>
            <a:pPr fontAlgn="auto">
              <a:spcAft>
                <a:spcPts val="0"/>
              </a:spcAft>
            </a:pPr>
            <a:r>
              <a:rPr lang="en-US" sz="2800" dirty="0" smtClean="0">
                <a:solidFill>
                  <a:schemeClr val="bg1"/>
                </a:solidFill>
                <a:latin typeface="Trebuchet MS" panose="020B0603020202020204" pitchFamily="34" charset="0"/>
              </a:rPr>
              <a:t>Business improvement districts</a:t>
            </a:r>
            <a:endParaRPr lang="en-US" sz="28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5555145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750" r="819" b="15074"/>
          <a:stretch/>
        </p:blipFill>
        <p:spPr>
          <a:xfrm>
            <a:off x="-5208" y="0"/>
            <a:ext cx="10078110" cy="7772400"/>
          </a:xfrm>
          <a:prstGeom prst="rect">
            <a:avLst/>
          </a:prstGeom>
        </p:spPr>
      </p:pic>
      <p:sp>
        <p:nvSpPr>
          <p:cNvPr id="2" name="Title 1"/>
          <p:cNvSpPr>
            <a:spLocks noGrp="1"/>
          </p:cNvSpPr>
          <p:nvPr>
            <p:ph type="ctrTitle"/>
          </p:nvPr>
        </p:nvSpPr>
        <p:spPr>
          <a:xfrm>
            <a:off x="228600" y="3886200"/>
            <a:ext cx="9601200" cy="3657600"/>
          </a:xfrm>
          <a:solidFill>
            <a:schemeClr val="accent1">
              <a:alpha val="85000"/>
            </a:schemeClr>
          </a:solidFill>
        </p:spPr>
        <p:txBody>
          <a:bodyPr>
            <a:normAutofit/>
          </a:bodyPr>
          <a:lstStyle/>
          <a:p>
            <a:r>
              <a:rPr lang="en-US" sz="5000" cap="none" dirty="0" smtClean="0">
                <a:solidFill>
                  <a:schemeClr val="bg1"/>
                </a:solidFill>
                <a:latin typeface="Trebuchet MS" panose="020B0603020202020204" pitchFamily="34" charset="0"/>
              </a:rPr>
              <a:t>Advanced Placemaking:</a:t>
            </a:r>
            <a:br>
              <a:rPr lang="en-US" sz="5000" cap="none" dirty="0" smtClean="0">
                <a:solidFill>
                  <a:schemeClr val="bg1"/>
                </a:solidFill>
                <a:latin typeface="Trebuchet MS" panose="020B0603020202020204" pitchFamily="34" charset="0"/>
              </a:rPr>
            </a:br>
            <a:r>
              <a:rPr lang="en-US" sz="5000" cap="none" dirty="0" smtClean="0">
                <a:solidFill>
                  <a:srgbClr val="0070C0"/>
                </a:solidFill>
                <a:latin typeface="Trebuchet MS" panose="020B0603020202020204" pitchFamily="34" charset="0"/>
              </a:rPr>
              <a:t>District Approaches to </a:t>
            </a:r>
            <a:br>
              <a:rPr lang="en-US" sz="5000" cap="none" dirty="0" smtClean="0">
                <a:solidFill>
                  <a:srgbClr val="0070C0"/>
                </a:solidFill>
                <a:latin typeface="Trebuchet MS" panose="020B0603020202020204" pitchFamily="34" charset="0"/>
              </a:rPr>
            </a:br>
            <a:r>
              <a:rPr lang="en-US" sz="5000" cap="none" dirty="0" smtClean="0">
                <a:solidFill>
                  <a:srgbClr val="0070C0"/>
                </a:solidFill>
                <a:latin typeface="Trebuchet MS" panose="020B0603020202020204" pitchFamily="34" charset="0"/>
              </a:rPr>
              <a:t>Place Management</a:t>
            </a:r>
            <a:r>
              <a:rPr lang="en-US" sz="4500" cap="none" dirty="0" smtClean="0">
                <a:solidFill>
                  <a:schemeClr val="bg1">
                    <a:lumMod val="95000"/>
                  </a:schemeClr>
                </a:solidFill>
                <a:latin typeface="Tw Cen MT" panose="020B0602020104020603" pitchFamily="34" charset="0"/>
              </a:rPr>
              <a:t/>
            </a:r>
            <a:br>
              <a:rPr lang="en-US" sz="4500" cap="none" dirty="0" smtClean="0">
                <a:solidFill>
                  <a:schemeClr val="bg1">
                    <a:lumMod val="95000"/>
                  </a:schemeClr>
                </a:solidFill>
                <a:latin typeface="Tw Cen MT" panose="020B0602020104020603" pitchFamily="34" charset="0"/>
              </a:rPr>
            </a:br>
            <a:r>
              <a:rPr lang="en-US" sz="2800" b="0" cap="none" dirty="0" smtClean="0">
                <a:solidFill>
                  <a:schemeClr val="bg1"/>
                </a:solidFill>
                <a:latin typeface="Tw Cen MT" panose="020B0602020104020603" pitchFamily="34" charset="0"/>
              </a:rPr>
              <a:t>Massachusetts </a:t>
            </a:r>
            <a:r>
              <a:rPr lang="en-US" sz="2800" b="0" cap="none" dirty="0">
                <a:solidFill>
                  <a:schemeClr val="bg1"/>
                </a:solidFill>
                <a:latin typeface="Tw Cen MT" panose="020B0602020104020603" pitchFamily="34" charset="0"/>
              </a:rPr>
              <a:t>Smart Growth Conference</a:t>
            </a:r>
            <a:br>
              <a:rPr lang="en-US" sz="2800" b="0" cap="none" dirty="0">
                <a:solidFill>
                  <a:schemeClr val="bg1"/>
                </a:solidFill>
                <a:latin typeface="Tw Cen MT" panose="020B0602020104020603" pitchFamily="34" charset="0"/>
              </a:rPr>
            </a:br>
            <a:r>
              <a:rPr lang="en-US" sz="2800" b="0" cap="none" dirty="0">
                <a:solidFill>
                  <a:schemeClr val="bg1"/>
                </a:solidFill>
                <a:latin typeface="Tw Cen MT" panose="020B0602020104020603" pitchFamily="34" charset="0"/>
              </a:rPr>
              <a:t>Thursday, May 18, 2017</a:t>
            </a:r>
            <a:br>
              <a:rPr lang="en-US" sz="2800" b="0" cap="none" dirty="0">
                <a:solidFill>
                  <a:schemeClr val="bg1"/>
                </a:solidFill>
                <a:latin typeface="Tw Cen MT" panose="020B0602020104020603" pitchFamily="34" charset="0"/>
              </a:rPr>
            </a:br>
            <a:r>
              <a:rPr lang="en-US" sz="2800" b="0" cap="none" dirty="0">
                <a:solidFill>
                  <a:schemeClr val="bg1"/>
                </a:solidFill>
                <a:latin typeface="Tw Cen MT" panose="020B0602020104020603" pitchFamily="34" charset="0"/>
              </a:rPr>
              <a:t>1:00 – 2:15 </a:t>
            </a:r>
            <a:r>
              <a:rPr lang="en-US" sz="2800" b="0" cap="none" dirty="0" smtClean="0">
                <a:solidFill>
                  <a:schemeClr val="bg1"/>
                </a:solidFill>
                <a:latin typeface="Tw Cen MT" panose="020B0602020104020603" pitchFamily="34" charset="0"/>
              </a:rPr>
              <a:t>pm</a:t>
            </a:r>
            <a:r>
              <a:rPr lang="en-US" sz="6000" b="0" dirty="0" smtClean="0">
                <a:solidFill>
                  <a:schemeClr val="bg1"/>
                </a:solidFill>
                <a:latin typeface="Tw Cen MT" panose="020B0602020104020603" pitchFamily="34" charset="0"/>
              </a:rPr>
              <a:t/>
            </a:r>
            <a:br>
              <a:rPr lang="en-US" sz="6000" b="0" dirty="0" smtClean="0">
                <a:solidFill>
                  <a:schemeClr val="bg1"/>
                </a:solidFill>
                <a:latin typeface="Tw Cen MT" panose="020B0602020104020603" pitchFamily="34" charset="0"/>
              </a:rPr>
            </a:br>
            <a:r>
              <a:rPr lang="en-US" sz="2000" dirty="0" smtClean="0">
                <a:solidFill>
                  <a:schemeClr val="bg1"/>
                </a:solidFill>
                <a:latin typeface="Trebuchet MS" panose="020B0603020202020204" pitchFamily="34" charset="0"/>
              </a:rPr>
              <a:t> </a:t>
            </a:r>
            <a:endParaRPr lang="en-US" sz="2000" dirty="0">
              <a:solidFill>
                <a:schemeClr val="bg1">
                  <a:lumMod val="95000"/>
                </a:schemeClr>
              </a:solidFill>
            </a:endParaRPr>
          </a:p>
        </p:txBody>
      </p:sp>
      <p:sp>
        <p:nvSpPr>
          <p:cNvPr id="6" name="Title 3"/>
          <p:cNvSpPr txBox="1">
            <a:spLocks/>
          </p:cNvSpPr>
          <p:nvPr/>
        </p:nvSpPr>
        <p:spPr>
          <a:xfrm>
            <a:off x="0" y="0"/>
            <a:ext cx="9655431" cy="332575"/>
          </a:xfrm>
          <a:prstGeom prst="rect">
            <a:avLst/>
          </a:prstGeom>
          <a:solidFill>
            <a:schemeClr val="tx1">
              <a:lumMod val="85000"/>
              <a:lumOff val="15000"/>
              <a:alpha val="75000"/>
            </a:schemeClr>
          </a:solidFill>
        </p:spPr>
        <p:txBody>
          <a:bodyPr vert="horz" lIns="91440" tIns="45720" rIns="91440" bIns="45720" rtlCol="0" anchor="ctr">
            <a:noAutofit/>
          </a:bodyPr>
          <a:lstStyle>
            <a:lvl1pPr algn="l" defTabSz="754380" rtl="0" eaLnBrk="1" latinLnBrk="0" hangingPunct="1">
              <a:lnSpc>
                <a:spcPct val="90000"/>
              </a:lnSpc>
              <a:spcBef>
                <a:spcPct val="0"/>
              </a:spcBef>
              <a:buNone/>
              <a:defRPr sz="4400" kern="1200">
                <a:solidFill>
                  <a:schemeClr val="accent1"/>
                </a:solidFill>
                <a:latin typeface="+mj-lt"/>
                <a:ea typeface="+mj-ea"/>
                <a:cs typeface="+mj-cs"/>
              </a:defRPr>
            </a:lvl1pPr>
          </a:lstStyle>
          <a:p>
            <a:pPr fontAlgn="auto">
              <a:spcAft>
                <a:spcPts val="0"/>
              </a:spcAft>
            </a:pPr>
            <a:r>
              <a:rPr lang="en-US" sz="1100" i="1" dirty="0" smtClean="0">
                <a:solidFill>
                  <a:schemeClr val="bg1"/>
                </a:solidFill>
                <a:latin typeface="Trebuchet MS" panose="020B0603020202020204" pitchFamily="34" charset="0"/>
              </a:rPr>
              <a:t>Pictured: Mural by David “MEGGS” Hooke for the Montreal MURAL Street Art Festival, 2016. Photo by Jenn Erickson</a:t>
            </a:r>
            <a:endParaRPr lang="en-US" sz="1100" i="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9785968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228600"/>
            <a:ext cx="9144000" cy="1491996"/>
          </a:xfrm>
        </p:spPr>
        <p:txBody>
          <a:bodyPr>
            <a:normAutofit/>
          </a:bodyPr>
          <a:lstStyle/>
          <a:p>
            <a:r>
              <a:rPr lang="en-US" dirty="0" smtClean="0">
                <a:solidFill>
                  <a:srgbClr val="0070C0"/>
                </a:solidFill>
              </a:rPr>
              <a:t>Q&amp;A Starter Questions</a:t>
            </a:r>
            <a:endParaRPr lang="en-US" dirty="0">
              <a:solidFill>
                <a:srgbClr val="0070C0"/>
              </a:solidFill>
            </a:endParaRPr>
          </a:p>
        </p:txBody>
      </p:sp>
      <p:sp>
        <p:nvSpPr>
          <p:cNvPr id="11" name="Rectangle 10"/>
          <p:cNvSpPr/>
          <p:nvPr/>
        </p:nvSpPr>
        <p:spPr>
          <a:xfrm>
            <a:off x="609600" y="1371600"/>
            <a:ext cx="8966141" cy="4832092"/>
          </a:xfrm>
          <a:prstGeom prst="rect">
            <a:avLst/>
          </a:prstGeom>
        </p:spPr>
        <p:txBody>
          <a:bodyPr wrap="square">
            <a:spAutoFit/>
          </a:bodyPr>
          <a:lstStyle/>
          <a:p>
            <a:pPr marL="457200" indent="-457200" defTabSz="502920" fontAlgn="auto">
              <a:spcBef>
                <a:spcPts val="0"/>
              </a:spcBef>
              <a:spcAft>
                <a:spcPts val="0"/>
              </a:spcAft>
              <a:buFont typeface="Arial" panose="020B0604020202020204" pitchFamily="34" charset="0"/>
              <a:buChar char="•"/>
            </a:pPr>
            <a:r>
              <a:rPr lang="en-US" sz="2800" dirty="0" smtClean="0">
                <a:solidFill>
                  <a:prstClr val="black"/>
                </a:solidFill>
                <a:latin typeface="Arial" panose="020B0604020202020204" pitchFamily="34" charset="0"/>
                <a:cs typeface="Arial" panose="020B0604020202020204" pitchFamily="34" charset="0"/>
              </a:rPr>
              <a:t>The concept of placemaking is constantly being redefined. What are your placemaking values? How do you define it and what does it mean to you </a:t>
            </a:r>
            <a:r>
              <a:rPr lang="en-US" sz="2800" dirty="0">
                <a:solidFill>
                  <a:prstClr val="black"/>
                </a:solidFill>
                <a:latin typeface="Arial" panose="020B0604020202020204" pitchFamily="34" charset="0"/>
                <a:cs typeface="Arial" panose="020B0604020202020204" pitchFamily="34" charset="0"/>
              </a:rPr>
              <a:t>in practice</a:t>
            </a:r>
            <a:r>
              <a:rPr lang="en-US" sz="2800" dirty="0" smtClean="0">
                <a:solidFill>
                  <a:prstClr val="black"/>
                </a:solidFill>
                <a:latin typeface="Arial" panose="020B0604020202020204" pitchFamily="34" charset="0"/>
                <a:cs typeface="Arial" panose="020B0604020202020204" pitchFamily="34" charset="0"/>
              </a:rPr>
              <a:t>?</a:t>
            </a:r>
            <a:endParaRPr lang="en-US" sz="2800" dirty="0">
              <a:solidFill>
                <a:prstClr val="black"/>
              </a:solidFill>
              <a:latin typeface="Arial" panose="020B0604020202020204" pitchFamily="34" charset="0"/>
              <a:cs typeface="Arial" panose="020B0604020202020204" pitchFamily="34" charset="0"/>
            </a:endParaRPr>
          </a:p>
          <a:p>
            <a:pPr marL="457200" indent="-457200" defTabSz="502920" fontAlgn="auto">
              <a:spcBef>
                <a:spcPts val="0"/>
              </a:spcBef>
              <a:spcAft>
                <a:spcPts val="0"/>
              </a:spcAft>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An earlier session </a:t>
            </a:r>
            <a:r>
              <a:rPr lang="en-US" sz="2800" dirty="0" smtClean="0">
                <a:solidFill>
                  <a:prstClr val="black"/>
                </a:solidFill>
                <a:latin typeface="Arial" panose="020B0604020202020204" pitchFamily="34" charset="0"/>
                <a:cs typeface="Arial" panose="020B0604020202020204" pitchFamily="34" charset="0"/>
              </a:rPr>
              <a:t>discussed </a:t>
            </a:r>
            <a:r>
              <a:rPr lang="en-US" sz="2800" dirty="0">
                <a:solidFill>
                  <a:prstClr val="black"/>
                </a:solidFill>
                <a:latin typeface="Arial" panose="020B0604020202020204" pitchFamily="34" charset="0"/>
                <a:cs typeface="Arial" panose="020B0604020202020204" pitchFamily="34" charset="0"/>
              </a:rPr>
              <a:t>the tension between </a:t>
            </a:r>
            <a:r>
              <a:rPr lang="en-US" sz="2800" dirty="0" smtClean="0">
                <a:solidFill>
                  <a:prstClr val="black"/>
                </a:solidFill>
                <a:latin typeface="Arial" panose="020B0604020202020204" pitchFamily="34" charset="0"/>
                <a:cs typeface="Arial" panose="020B0604020202020204" pitchFamily="34" charset="0"/>
              </a:rPr>
              <a:t>a concentrated </a:t>
            </a:r>
            <a:r>
              <a:rPr lang="en-US" sz="2800" dirty="0">
                <a:solidFill>
                  <a:prstClr val="black"/>
                </a:solidFill>
                <a:latin typeface="Arial" panose="020B0604020202020204" pitchFamily="34" charset="0"/>
                <a:cs typeface="Arial" panose="020B0604020202020204" pitchFamily="34" charset="0"/>
              </a:rPr>
              <a:t>focus on downtown areas and districts and </a:t>
            </a:r>
            <a:r>
              <a:rPr lang="en-US" sz="2800" dirty="0" smtClean="0">
                <a:solidFill>
                  <a:prstClr val="black"/>
                </a:solidFill>
                <a:latin typeface="Arial" panose="020B0604020202020204" pitchFamily="34" charset="0"/>
                <a:cs typeface="Arial" panose="020B0604020202020204" pitchFamily="34" charset="0"/>
              </a:rPr>
              <a:t>its potential impact on other neighborhoods </a:t>
            </a:r>
            <a:r>
              <a:rPr lang="en-US" sz="2800" dirty="0">
                <a:solidFill>
                  <a:prstClr val="black"/>
                </a:solidFill>
                <a:latin typeface="Arial" panose="020B0604020202020204" pitchFamily="34" charset="0"/>
                <a:cs typeface="Arial" panose="020B0604020202020204" pitchFamily="34" charset="0"/>
              </a:rPr>
              <a:t>and the risk of sucking investment and attention away from those places. What </a:t>
            </a:r>
            <a:r>
              <a:rPr lang="en-US" sz="2800" dirty="0" smtClean="0">
                <a:solidFill>
                  <a:prstClr val="black"/>
                </a:solidFill>
                <a:latin typeface="Arial" panose="020B0604020202020204" pitchFamily="34" charset="0"/>
                <a:cs typeface="Arial" panose="020B0604020202020204" pitchFamily="34" charset="0"/>
              </a:rPr>
              <a:t>advice do you give for people doing placemaking work and district work to address this equity issue?</a:t>
            </a:r>
          </a:p>
        </p:txBody>
      </p:sp>
    </p:spTree>
    <p:extLst>
      <p:ext uri="{BB962C8B-B14F-4D97-AF65-F5344CB8AC3E}">
        <p14:creationId xmlns:p14="http://schemas.microsoft.com/office/powerpoint/2010/main" val="2732425104"/>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16015</TotalTime>
  <Words>1097</Words>
  <Application>Microsoft Office PowerPoint</Application>
  <PresentationFormat>Custom</PresentationFormat>
  <Paragraphs>107</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Corbel</vt:lpstr>
      <vt:lpstr>Trebuchet MS</vt:lpstr>
      <vt:lpstr>Tw Cen MT</vt:lpstr>
      <vt:lpstr>Basis</vt:lpstr>
      <vt:lpstr>Advanced Placemaking: District Approaches to  Place Management Massachusetts Smart Growth Conference Thursday, May 18, 2017 1:00 – 2:15 pm  </vt:lpstr>
      <vt:lpstr>Session Objectives</vt:lpstr>
      <vt:lpstr>About Us</vt:lpstr>
      <vt:lpstr>PowerPoint Presentation</vt:lpstr>
      <vt:lpstr>PowerPoint Presentation</vt:lpstr>
      <vt:lpstr>District-level planning and management is one way of operationalizing placemaking</vt:lpstr>
      <vt:lpstr>Various district tools to choose from:  each option elevates different assets of place and advances different values</vt:lpstr>
      <vt:lpstr>Advanced Placemaking: District Approaches to  Place Management Massachusetts Smart Growth Conference Thursday, May 18, 2017 1:00 – 2:15 pm  </vt:lpstr>
      <vt:lpstr>Q&amp;A Starter Questions</vt:lpstr>
      <vt:lpstr>Q&amp;A Starter 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 Mandri;Wallace;May</dc:creator>
  <cp:lastModifiedBy>Anabelle Rondon</cp:lastModifiedBy>
  <cp:revision>606</cp:revision>
  <cp:lastPrinted>2015-07-22T22:11:29Z</cp:lastPrinted>
  <dcterms:created xsi:type="dcterms:W3CDTF">2008-12-15T22:23:19Z</dcterms:created>
  <dcterms:modified xsi:type="dcterms:W3CDTF">2017-06-22T15:29:57Z</dcterms:modified>
</cp:coreProperties>
</file>