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5" r:id="rId5"/>
    <p:sldId id="266" r:id="rId6"/>
    <p:sldId id="257" r:id="rId7"/>
    <p:sldId id="256" r:id="rId8"/>
    <p:sldId id="258" r:id="rId9"/>
    <p:sldId id="260" r:id="rId10"/>
    <p:sldId id="259" r:id="rId11"/>
    <p:sldId id="261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1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F-4228-B805-6BB083767D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F-4228-B805-6BB083767D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8F-4228-B805-6BB083767D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F-4228-B805-6BB083767DA0}"/>
              </c:ext>
            </c:extLst>
          </c:dPt>
          <c:cat>
            <c:strRef>
              <c:f>Sheet1!$A$2:$A$5</c:f>
              <c:strCache>
                <c:ptCount val="4"/>
                <c:pt idx="0">
                  <c:v>White/Non-Hispanic</c:v>
                </c:pt>
                <c:pt idx="1">
                  <c:v>All Others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0.74299999999999999</c:v>
                </c:pt>
                <c:pt idx="1">
                  <c:v>0.25700000000000001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B-4E32-A7F5-4668EA79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Poverty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A7-4400-8DF4-22E18AB981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A7-4400-8DF4-22E18AB981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A7-4400-8DF4-22E18AB981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A7-4400-8DF4-22E18AB9816F}"/>
              </c:ext>
            </c:extLst>
          </c:dPt>
          <c:cat>
            <c:strRef>
              <c:f>Sheet1!$A$2:$A$5</c:f>
              <c:strCache>
                <c:ptCount val="4"/>
                <c:pt idx="0">
                  <c:v>White/Non-Hispanic</c:v>
                </c:pt>
                <c:pt idx="1">
                  <c:v>All others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0.91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4DC7-A1D6-AEEDA93FE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5E-4F6C-AC1D-868BE29EF8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5E-4F6C-AC1D-868BE29EF8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5E-4F6C-AC1D-868BE29EF8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5E-4F6C-AC1D-868BE29EF884}"/>
              </c:ext>
            </c:extLst>
          </c:dPt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Non-White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0.82</c:v>
                </c:pt>
                <c:pt idx="1">
                  <c:v>0.18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6-4715-8F18-488BA1489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BC3D8-CBD1-4F4B-87C9-7086096000F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56BA4-6E61-41BD-BF87-977141AB6C38}">
      <dgm:prSet phldrT="[Text]"/>
      <dgm:spPr/>
      <dgm:t>
        <a:bodyPr/>
        <a:lstStyle/>
        <a:p>
          <a:r>
            <a:rPr lang="en-US" dirty="0"/>
            <a:t>Healthy &amp; Happy</a:t>
          </a:r>
        </a:p>
      </dgm:t>
    </dgm:pt>
    <dgm:pt modelId="{E3CAC692-03CC-49F4-8A9E-669A28113E4B}" type="parTrans" cxnId="{9EA505B6-1493-43A9-A20D-269802E66854}">
      <dgm:prSet/>
      <dgm:spPr/>
      <dgm:t>
        <a:bodyPr/>
        <a:lstStyle/>
        <a:p>
          <a:endParaRPr lang="en-US"/>
        </a:p>
      </dgm:t>
    </dgm:pt>
    <dgm:pt modelId="{0B49610D-76FD-4272-9DC0-933B631F6701}" type="sibTrans" cxnId="{9EA505B6-1493-43A9-A20D-269802E66854}">
      <dgm:prSet/>
      <dgm:spPr/>
      <dgm:t>
        <a:bodyPr/>
        <a:lstStyle/>
        <a:p>
          <a:endParaRPr lang="en-US"/>
        </a:p>
      </dgm:t>
    </dgm:pt>
    <dgm:pt modelId="{4D0EDF4B-A9AA-43D2-ACEA-7283D777F760}">
      <dgm:prSet phldrT="[Text]"/>
      <dgm:spPr/>
      <dgm:t>
        <a:bodyPr/>
        <a:lstStyle/>
        <a:p>
          <a:r>
            <a:rPr lang="en-US" dirty="0"/>
            <a:t>INCOME</a:t>
          </a:r>
        </a:p>
      </dgm:t>
    </dgm:pt>
    <dgm:pt modelId="{7B3FD64D-A341-49FE-84B5-3AD557FFDA53}" type="parTrans" cxnId="{659E75E9-8A92-43B3-A077-AFB3038E45A8}">
      <dgm:prSet/>
      <dgm:spPr/>
      <dgm:t>
        <a:bodyPr/>
        <a:lstStyle/>
        <a:p>
          <a:endParaRPr lang="en-US"/>
        </a:p>
      </dgm:t>
    </dgm:pt>
    <dgm:pt modelId="{4825C5BD-0968-4EC0-9143-679C34DAF0A1}" type="sibTrans" cxnId="{659E75E9-8A92-43B3-A077-AFB3038E45A8}">
      <dgm:prSet/>
      <dgm:spPr/>
      <dgm:t>
        <a:bodyPr/>
        <a:lstStyle/>
        <a:p>
          <a:endParaRPr lang="en-US"/>
        </a:p>
      </dgm:t>
    </dgm:pt>
    <dgm:pt modelId="{90F40B2F-A886-4D6F-9DB6-1B0885D1EEC9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C1D25105-0299-486E-875F-99DDE33F44C2}" type="parTrans" cxnId="{A74CD379-EBDF-4C4F-AB6E-FF8DBC2C2FC5}">
      <dgm:prSet/>
      <dgm:spPr/>
      <dgm:t>
        <a:bodyPr/>
        <a:lstStyle/>
        <a:p>
          <a:endParaRPr lang="en-US"/>
        </a:p>
      </dgm:t>
    </dgm:pt>
    <dgm:pt modelId="{DE3A03D9-D939-4198-9ACC-A6A08DC65699}" type="sibTrans" cxnId="{A74CD379-EBDF-4C4F-AB6E-FF8DBC2C2FC5}">
      <dgm:prSet/>
      <dgm:spPr/>
      <dgm:t>
        <a:bodyPr/>
        <a:lstStyle/>
        <a:p>
          <a:endParaRPr lang="en-US"/>
        </a:p>
      </dgm:t>
    </dgm:pt>
    <dgm:pt modelId="{EE537336-5927-486A-A63E-DEC419BDE24E}">
      <dgm:prSet phldrT="[Text]"/>
      <dgm:spPr/>
      <dgm:t>
        <a:bodyPr/>
        <a:lstStyle/>
        <a:p>
          <a:r>
            <a:rPr lang="en-US" dirty="0"/>
            <a:t>HOUSING</a:t>
          </a:r>
        </a:p>
      </dgm:t>
    </dgm:pt>
    <dgm:pt modelId="{09CCBFF3-F050-46F5-BFB0-0AD0FB9FB979}" type="parTrans" cxnId="{48A60B03-E1A8-4403-AD09-1E81F8CF9CB8}">
      <dgm:prSet/>
      <dgm:spPr/>
      <dgm:t>
        <a:bodyPr/>
        <a:lstStyle/>
        <a:p>
          <a:endParaRPr lang="en-US"/>
        </a:p>
      </dgm:t>
    </dgm:pt>
    <dgm:pt modelId="{5CE836CC-B7E3-436D-ACAC-8A4EFE17389B}" type="sibTrans" cxnId="{48A60B03-E1A8-4403-AD09-1E81F8CF9CB8}">
      <dgm:prSet/>
      <dgm:spPr/>
      <dgm:t>
        <a:bodyPr/>
        <a:lstStyle/>
        <a:p>
          <a:endParaRPr lang="en-US"/>
        </a:p>
      </dgm:t>
    </dgm:pt>
    <dgm:pt modelId="{4C2C5E4A-A2AD-4DFE-8D85-1D8E891BFFBF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9D5BD2BC-749A-4D69-866D-2C6107692309}" type="parTrans" cxnId="{D2AEC1D9-227A-453C-8437-81988C4B69C0}">
      <dgm:prSet/>
      <dgm:spPr/>
      <dgm:t>
        <a:bodyPr/>
        <a:lstStyle/>
        <a:p>
          <a:endParaRPr lang="en-US"/>
        </a:p>
      </dgm:t>
    </dgm:pt>
    <dgm:pt modelId="{2424860A-905F-4230-A48B-88C37F6DFBD8}" type="sibTrans" cxnId="{D2AEC1D9-227A-453C-8437-81988C4B69C0}">
      <dgm:prSet/>
      <dgm:spPr/>
      <dgm:t>
        <a:bodyPr/>
        <a:lstStyle/>
        <a:p>
          <a:endParaRPr lang="en-US"/>
        </a:p>
      </dgm:t>
    </dgm:pt>
    <dgm:pt modelId="{B905C200-8D8B-4FCA-9DF3-507ED6018F2F}" type="pres">
      <dgm:prSet presAssocID="{CDBBC3D8-CBD1-4F4B-87C9-7086096000F8}" presName="cycle" presStyleCnt="0">
        <dgm:presLayoutVars>
          <dgm:dir/>
          <dgm:resizeHandles val="exact"/>
        </dgm:presLayoutVars>
      </dgm:prSet>
      <dgm:spPr/>
    </dgm:pt>
    <dgm:pt modelId="{1AF44796-B5E3-4918-97AB-BB85396BFD75}" type="pres">
      <dgm:prSet presAssocID="{5F156BA4-6E61-41BD-BF87-977141AB6C38}" presName="node" presStyleLbl="node1" presStyleIdx="0" presStyleCnt="5" custScaleX="216310">
        <dgm:presLayoutVars>
          <dgm:bulletEnabled val="1"/>
        </dgm:presLayoutVars>
      </dgm:prSet>
      <dgm:spPr/>
    </dgm:pt>
    <dgm:pt modelId="{A7624E2B-6362-42AC-9A6B-9FF3AD32FE0B}" type="pres">
      <dgm:prSet presAssocID="{5F156BA4-6E61-41BD-BF87-977141AB6C38}" presName="spNode" presStyleCnt="0"/>
      <dgm:spPr/>
    </dgm:pt>
    <dgm:pt modelId="{2B441556-0D46-40C4-98B5-B00BF3737807}" type="pres">
      <dgm:prSet presAssocID="{0B49610D-76FD-4272-9DC0-933B631F6701}" presName="sibTrans" presStyleLbl="sibTrans1D1" presStyleIdx="0" presStyleCnt="5"/>
      <dgm:spPr/>
    </dgm:pt>
    <dgm:pt modelId="{1390CC8B-1F51-48EB-8181-865B180229BF}" type="pres">
      <dgm:prSet presAssocID="{4D0EDF4B-A9AA-43D2-ACEA-7283D777F760}" presName="node" presStyleLbl="node1" presStyleIdx="1" presStyleCnt="5" custScaleX="122797">
        <dgm:presLayoutVars>
          <dgm:bulletEnabled val="1"/>
        </dgm:presLayoutVars>
      </dgm:prSet>
      <dgm:spPr/>
    </dgm:pt>
    <dgm:pt modelId="{03750658-3F9B-477E-BEAD-D9C7742CD4A2}" type="pres">
      <dgm:prSet presAssocID="{4D0EDF4B-A9AA-43D2-ACEA-7283D777F760}" presName="spNode" presStyleCnt="0"/>
      <dgm:spPr/>
    </dgm:pt>
    <dgm:pt modelId="{CF49F778-BCA2-4349-8726-39B9A9DD3F48}" type="pres">
      <dgm:prSet presAssocID="{4825C5BD-0968-4EC0-9143-679C34DAF0A1}" presName="sibTrans" presStyleLbl="sibTrans1D1" presStyleIdx="1" presStyleCnt="5"/>
      <dgm:spPr/>
    </dgm:pt>
    <dgm:pt modelId="{63A1418E-4631-48C6-9611-93F7EE5B0EE3}" type="pres">
      <dgm:prSet presAssocID="{90F40B2F-A886-4D6F-9DB6-1B0885D1EEC9}" presName="node" presStyleLbl="node1" presStyleIdx="2" presStyleCnt="5" custScaleX="139827">
        <dgm:presLayoutVars>
          <dgm:bulletEnabled val="1"/>
        </dgm:presLayoutVars>
      </dgm:prSet>
      <dgm:spPr/>
    </dgm:pt>
    <dgm:pt modelId="{1687F83B-1DBE-452A-A39B-132B1A87284B}" type="pres">
      <dgm:prSet presAssocID="{90F40B2F-A886-4D6F-9DB6-1B0885D1EEC9}" presName="spNode" presStyleCnt="0"/>
      <dgm:spPr/>
    </dgm:pt>
    <dgm:pt modelId="{21D06B96-3E86-4E7D-A26F-38507C083BDD}" type="pres">
      <dgm:prSet presAssocID="{DE3A03D9-D939-4198-9ACC-A6A08DC65699}" presName="sibTrans" presStyleLbl="sibTrans1D1" presStyleIdx="2" presStyleCnt="5"/>
      <dgm:spPr/>
    </dgm:pt>
    <dgm:pt modelId="{A0E5682A-506B-4237-8B83-400AC344E150}" type="pres">
      <dgm:prSet presAssocID="{EE537336-5927-486A-A63E-DEC419BDE24E}" presName="node" presStyleLbl="node1" presStyleIdx="3" presStyleCnt="5" custScaleX="137072">
        <dgm:presLayoutVars>
          <dgm:bulletEnabled val="1"/>
        </dgm:presLayoutVars>
      </dgm:prSet>
      <dgm:spPr/>
    </dgm:pt>
    <dgm:pt modelId="{DC3B92F4-91BA-4C79-80F5-1CCB9AAA755F}" type="pres">
      <dgm:prSet presAssocID="{EE537336-5927-486A-A63E-DEC419BDE24E}" presName="spNode" presStyleCnt="0"/>
      <dgm:spPr/>
    </dgm:pt>
    <dgm:pt modelId="{2AEEF1F5-69A8-480C-BB4B-B347EE6575F3}" type="pres">
      <dgm:prSet presAssocID="{5CE836CC-B7E3-436D-ACAC-8A4EFE17389B}" presName="sibTrans" presStyleLbl="sibTrans1D1" presStyleIdx="3" presStyleCnt="5"/>
      <dgm:spPr/>
    </dgm:pt>
    <dgm:pt modelId="{B6ABB8E4-4B49-4A5A-B812-78E1EE604CF3}" type="pres">
      <dgm:prSet presAssocID="{4C2C5E4A-A2AD-4DFE-8D85-1D8E891BFFBF}" presName="node" presStyleLbl="node1" presStyleIdx="4" presStyleCnt="5" custScaleX="126888">
        <dgm:presLayoutVars>
          <dgm:bulletEnabled val="1"/>
        </dgm:presLayoutVars>
      </dgm:prSet>
      <dgm:spPr/>
    </dgm:pt>
    <dgm:pt modelId="{D5709D24-B9B4-42DD-9219-CCCED528FAC5}" type="pres">
      <dgm:prSet presAssocID="{4C2C5E4A-A2AD-4DFE-8D85-1D8E891BFFBF}" presName="spNode" presStyleCnt="0"/>
      <dgm:spPr/>
    </dgm:pt>
    <dgm:pt modelId="{CB8ADAB7-1077-4C4D-8BF7-6EA564247BD1}" type="pres">
      <dgm:prSet presAssocID="{2424860A-905F-4230-A48B-88C37F6DFBD8}" presName="sibTrans" presStyleLbl="sibTrans1D1" presStyleIdx="4" presStyleCnt="5"/>
      <dgm:spPr/>
    </dgm:pt>
  </dgm:ptLst>
  <dgm:cxnLst>
    <dgm:cxn modelId="{A74CD379-EBDF-4C4F-AB6E-FF8DBC2C2FC5}" srcId="{CDBBC3D8-CBD1-4F4B-87C9-7086096000F8}" destId="{90F40B2F-A886-4D6F-9DB6-1B0885D1EEC9}" srcOrd="2" destOrd="0" parTransId="{C1D25105-0299-486E-875F-99DDE33F44C2}" sibTransId="{DE3A03D9-D939-4198-9ACC-A6A08DC65699}"/>
    <dgm:cxn modelId="{CD38AFB4-3D3B-44D3-8E5D-FBD15659F46B}" type="presOf" srcId="{2424860A-905F-4230-A48B-88C37F6DFBD8}" destId="{CB8ADAB7-1077-4C4D-8BF7-6EA564247BD1}" srcOrd="0" destOrd="0" presId="urn:microsoft.com/office/officeart/2005/8/layout/cycle5"/>
    <dgm:cxn modelId="{6FC813AF-F875-4874-8C8F-C49E6406DE12}" type="presOf" srcId="{DE3A03D9-D939-4198-9ACC-A6A08DC65699}" destId="{21D06B96-3E86-4E7D-A26F-38507C083BDD}" srcOrd="0" destOrd="0" presId="urn:microsoft.com/office/officeart/2005/8/layout/cycle5"/>
    <dgm:cxn modelId="{D2AEC1D9-227A-453C-8437-81988C4B69C0}" srcId="{CDBBC3D8-CBD1-4F4B-87C9-7086096000F8}" destId="{4C2C5E4A-A2AD-4DFE-8D85-1D8E891BFFBF}" srcOrd="4" destOrd="0" parTransId="{9D5BD2BC-749A-4D69-866D-2C6107692309}" sibTransId="{2424860A-905F-4230-A48B-88C37F6DFBD8}"/>
    <dgm:cxn modelId="{0494F8D2-E126-4A2F-B6CE-F3DD33672DD0}" type="presOf" srcId="{4D0EDF4B-A9AA-43D2-ACEA-7283D777F760}" destId="{1390CC8B-1F51-48EB-8181-865B180229BF}" srcOrd="0" destOrd="0" presId="urn:microsoft.com/office/officeart/2005/8/layout/cycle5"/>
    <dgm:cxn modelId="{661F07FC-E4A9-45CB-BFFF-E31775E7C8FE}" type="presOf" srcId="{4825C5BD-0968-4EC0-9143-679C34DAF0A1}" destId="{CF49F778-BCA2-4349-8726-39B9A9DD3F48}" srcOrd="0" destOrd="0" presId="urn:microsoft.com/office/officeart/2005/8/layout/cycle5"/>
    <dgm:cxn modelId="{B03882D8-6BA6-4285-9ED0-BA78F0C14FE6}" type="presOf" srcId="{5CE836CC-B7E3-436D-ACAC-8A4EFE17389B}" destId="{2AEEF1F5-69A8-480C-BB4B-B347EE6575F3}" srcOrd="0" destOrd="0" presId="urn:microsoft.com/office/officeart/2005/8/layout/cycle5"/>
    <dgm:cxn modelId="{6C77E55F-9D9B-46BD-A2D7-565DB1A7D0A2}" type="presOf" srcId="{0B49610D-76FD-4272-9DC0-933B631F6701}" destId="{2B441556-0D46-40C4-98B5-B00BF3737807}" srcOrd="0" destOrd="0" presId="urn:microsoft.com/office/officeart/2005/8/layout/cycle5"/>
    <dgm:cxn modelId="{CAE4F4B8-84D0-43BF-AF8B-66ACA793C8B1}" type="presOf" srcId="{90F40B2F-A886-4D6F-9DB6-1B0885D1EEC9}" destId="{63A1418E-4631-48C6-9611-93F7EE5B0EE3}" srcOrd="0" destOrd="0" presId="urn:microsoft.com/office/officeart/2005/8/layout/cycle5"/>
    <dgm:cxn modelId="{48A60B03-E1A8-4403-AD09-1E81F8CF9CB8}" srcId="{CDBBC3D8-CBD1-4F4B-87C9-7086096000F8}" destId="{EE537336-5927-486A-A63E-DEC419BDE24E}" srcOrd="3" destOrd="0" parTransId="{09CCBFF3-F050-46F5-BFB0-0AD0FB9FB979}" sibTransId="{5CE836CC-B7E3-436D-ACAC-8A4EFE17389B}"/>
    <dgm:cxn modelId="{19826BE0-EC85-452D-B141-0B2770958118}" type="presOf" srcId="{5F156BA4-6E61-41BD-BF87-977141AB6C38}" destId="{1AF44796-B5E3-4918-97AB-BB85396BFD75}" srcOrd="0" destOrd="0" presId="urn:microsoft.com/office/officeart/2005/8/layout/cycle5"/>
    <dgm:cxn modelId="{7D421D88-6C83-4E54-9453-6E71565BC927}" type="presOf" srcId="{4C2C5E4A-A2AD-4DFE-8D85-1D8E891BFFBF}" destId="{B6ABB8E4-4B49-4A5A-B812-78E1EE604CF3}" srcOrd="0" destOrd="0" presId="urn:microsoft.com/office/officeart/2005/8/layout/cycle5"/>
    <dgm:cxn modelId="{C97E118D-7576-454D-B74D-D03EFD774E0E}" type="presOf" srcId="{CDBBC3D8-CBD1-4F4B-87C9-7086096000F8}" destId="{B905C200-8D8B-4FCA-9DF3-507ED6018F2F}" srcOrd="0" destOrd="0" presId="urn:microsoft.com/office/officeart/2005/8/layout/cycle5"/>
    <dgm:cxn modelId="{659E75E9-8A92-43B3-A077-AFB3038E45A8}" srcId="{CDBBC3D8-CBD1-4F4B-87C9-7086096000F8}" destId="{4D0EDF4B-A9AA-43D2-ACEA-7283D777F760}" srcOrd="1" destOrd="0" parTransId="{7B3FD64D-A341-49FE-84B5-3AD557FFDA53}" sibTransId="{4825C5BD-0968-4EC0-9143-679C34DAF0A1}"/>
    <dgm:cxn modelId="{6CE342AB-2EE8-43E5-8F30-E8D929793F66}" type="presOf" srcId="{EE537336-5927-486A-A63E-DEC419BDE24E}" destId="{A0E5682A-506B-4237-8B83-400AC344E150}" srcOrd="0" destOrd="0" presId="urn:microsoft.com/office/officeart/2005/8/layout/cycle5"/>
    <dgm:cxn modelId="{9EA505B6-1493-43A9-A20D-269802E66854}" srcId="{CDBBC3D8-CBD1-4F4B-87C9-7086096000F8}" destId="{5F156BA4-6E61-41BD-BF87-977141AB6C38}" srcOrd="0" destOrd="0" parTransId="{E3CAC692-03CC-49F4-8A9E-669A28113E4B}" sibTransId="{0B49610D-76FD-4272-9DC0-933B631F6701}"/>
    <dgm:cxn modelId="{9C171CC4-338B-4BF9-AB5C-5AA0EAC33EB5}" type="presParOf" srcId="{B905C200-8D8B-4FCA-9DF3-507ED6018F2F}" destId="{1AF44796-B5E3-4918-97AB-BB85396BFD75}" srcOrd="0" destOrd="0" presId="urn:microsoft.com/office/officeart/2005/8/layout/cycle5"/>
    <dgm:cxn modelId="{A382A9FC-7A3A-4A91-8360-C8313D1AD2F0}" type="presParOf" srcId="{B905C200-8D8B-4FCA-9DF3-507ED6018F2F}" destId="{A7624E2B-6362-42AC-9A6B-9FF3AD32FE0B}" srcOrd="1" destOrd="0" presId="urn:microsoft.com/office/officeart/2005/8/layout/cycle5"/>
    <dgm:cxn modelId="{A72A0498-4D65-4BB7-9BD7-5947A5AAAF08}" type="presParOf" srcId="{B905C200-8D8B-4FCA-9DF3-507ED6018F2F}" destId="{2B441556-0D46-40C4-98B5-B00BF3737807}" srcOrd="2" destOrd="0" presId="urn:microsoft.com/office/officeart/2005/8/layout/cycle5"/>
    <dgm:cxn modelId="{099FFB8C-3DF4-4472-8D92-940304E474CC}" type="presParOf" srcId="{B905C200-8D8B-4FCA-9DF3-507ED6018F2F}" destId="{1390CC8B-1F51-48EB-8181-865B180229BF}" srcOrd="3" destOrd="0" presId="urn:microsoft.com/office/officeart/2005/8/layout/cycle5"/>
    <dgm:cxn modelId="{8CAF1814-98D3-48DF-A63F-3FF91454BE95}" type="presParOf" srcId="{B905C200-8D8B-4FCA-9DF3-507ED6018F2F}" destId="{03750658-3F9B-477E-BEAD-D9C7742CD4A2}" srcOrd="4" destOrd="0" presId="urn:microsoft.com/office/officeart/2005/8/layout/cycle5"/>
    <dgm:cxn modelId="{69456810-E477-43BF-A566-899B94951D82}" type="presParOf" srcId="{B905C200-8D8B-4FCA-9DF3-507ED6018F2F}" destId="{CF49F778-BCA2-4349-8726-39B9A9DD3F48}" srcOrd="5" destOrd="0" presId="urn:microsoft.com/office/officeart/2005/8/layout/cycle5"/>
    <dgm:cxn modelId="{5A20DB3E-E4E9-4E51-A0D6-FAC785C8C70E}" type="presParOf" srcId="{B905C200-8D8B-4FCA-9DF3-507ED6018F2F}" destId="{63A1418E-4631-48C6-9611-93F7EE5B0EE3}" srcOrd="6" destOrd="0" presId="urn:microsoft.com/office/officeart/2005/8/layout/cycle5"/>
    <dgm:cxn modelId="{D6C5768D-CDC1-46B0-9C80-6F2F42F756B9}" type="presParOf" srcId="{B905C200-8D8B-4FCA-9DF3-507ED6018F2F}" destId="{1687F83B-1DBE-452A-A39B-132B1A87284B}" srcOrd="7" destOrd="0" presId="urn:microsoft.com/office/officeart/2005/8/layout/cycle5"/>
    <dgm:cxn modelId="{DE04E901-61F1-4840-883A-25F485A5F519}" type="presParOf" srcId="{B905C200-8D8B-4FCA-9DF3-507ED6018F2F}" destId="{21D06B96-3E86-4E7D-A26F-38507C083BDD}" srcOrd="8" destOrd="0" presId="urn:microsoft.com/office/officeart/2005/8/layout/cycle5"/>
    <dgm:cxn modelId="{095585D5-CA4C-4E25-B80D-962086B80525}" type="presParOf" srcId="{B905C200-8D8B-4FCA-9DF3-507ED6018F2F}" destId="{A0E5682A-506B-4237-8B83-400AC344E150}" srcOrd="9" destOrd="0" presId="urn:microsoft.com/office/officeart/2005/8/layout/cycle5"/>
    <dgm:cxn modelId="{45A3D56E-A330-4B17-8A5F-3128B85BEC2B}" type="presParOf" srcId="{B905C200-8D8B-4FCA-9DF3-507ED6018F2F}" destId="{DC3B92F4-91BA-4C79-80F5-1CCB9AAA755F}" srcOrd="10" destOrd="0" presId="urn:microsoft.com/office/officeart/2005/8/layout/cycle5"/>
    <dgm:cxn modelId="{3B280664-748E-43CA-871D-69A3AFC1B8F2}" type="presParOf" srcId="{B905C200-8D8B-4FCA-9DF3-507ED6018F2F}" destId="{2AEEF1F5-69A8-480C-BB4B-B347EE6575F3}" srcOrd="11" destOrd="0" presId="urn:microsoft.com/office/officeart/2005/8/layout/cycle5"/>
    <dgm:cxn modelId="{E7A5E826-9A2A-4C9D-B9A2-62C678DF2F99}" type="presParOf" srcId="{B905C200-8D8B-4FCA-9DF3-507ED6018F2F}" destId="{B6ABB8E4-4B49-4A5A-B812-78E1EE604CF3}" srcOrd="12" destOrd="0" presId="urn:microsoft.com/office/officeart/2005/8/layout/cycle5"/>
    <dgm:cxn modelId="{E9DC9D09-061D-4B3E-989A-6DF6849DFC38}" type="presParOf" srcId="{B905C200-8D8B-4FCA-9DF3-507ED6018F2F}" destId="{D5709D24-B9B4-42DD-9219-CCCED528FAC5}" srcOrd="13" destOrd="0" presId="urn:microsoft.com/office/officeart/2005/8/layout/cycle5"/>
    <dgm:cxn modelId="{544A6DDD-0F31-42DE-9E6A-8B9F34A2B77E}" type="presParOf" srcId="{B905C200-8D8B-4FCA-9DF3-507ED6018F2F}" destId="{CB8ADAB7-1077-4C4D-8BF7-6EA564247BD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44796-B5E3-4918-97AB-BB85396BFD75}">
      <dsp:nvSpPr>
        <dsp:cNvPr id="0" name=""/>
        <dsp:cNvSpPr/>
      </dsp:nvSpPr>
      <dsp:spPr>
        <a:xfrm>
          <a:off x="3668074" y="1460"/>
          <a:ext cx="3209804" cy="96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Healthy &amp; Happy</a:t>
          </a:r>
        </a:p>
      </dsp:txBody>
      <dsp:txXfrm>
        <a:off x="3715158" y="48544"/>
        <a:ext cx="3115636" cy="870361"/>
      </dsp:txXfrm>
    </dsp:sp>
    <dsp:sp modelId="{2B441556-0D46-40C4-98B5-B00BF3737807}">
      <dsp:nvSpPr>
        <dsp:cNvPr id="0" name=""/>
        <dsp:cNvSpPr/>
      </dsp:nvSpPr>
      <dsp:spPr>
        <a:xfrm>
          <a:off x="3145190" y="760822"/>
          <a:ext cx="3852927" cy="3852927"/>
        </a:xfrm>
        <a:custGeom>
          <a:avLst/>
          <a:gdLst/>
          <a:ahLst/>
          <a:cxnLst/>
          <a:rect l="0" t="0" r="0" b="0"/>
          <a:pathLst>
            <a:path>
              <a:moveTo>
                <a:pt x="2901137" y="264755"/>
              </a:moveTo>
              <a:arcTo wR="1926463" hR="1926463" stAng="18023624" swAng="6727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0CC8B-1F51-48EB-8181-865B180229BF}">
      <dsp:nvSpPr>
        <dsp:cNvPr id="0" name=""/>
        <dsp:cNvSpPr/>
      </dsp:nvSpPr>
      <dsp:spPr>
        <a:xfrm>
          <a:off x="6194065" y="1332614"/>
          <a:ext cx="1822173" cy="96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INCOME</a:t>
          </a:r>
        </a:p>
      </dsp:txBody>
      <dsp:txXfrm>
        <a:off x="6241149" y="1379698"/>
        <a:ext cx="1728005" cy="870361"/>
      </dsp:txXfrm>
    </dsp:sp>
    <dsp:sp modelId="{CF49F778-BCA2-4349-8726-39B9A9DD3F48}">
      <dsp:nvSpPr>
        <dsp:cNvPr id="0" name=""/>
        <dsp:cNvSpPr/>
      </dsp:nvSpPr>
      <dsp:spPr>
        <a:xfrm>
          <a:off x="3346512" y="483725"/>
          <a:ext cx="3852927" cy="3852927"/>
        </a:xfrm>
        <a:custGeom>
          <a:avLst/>
          <a:gdLst/>
          <a:ahLst/>
          <a:cxnLst/>
          <a:rect l="0" t="0" r="0" b="0"/>
          <a:pathLst>
            <a:path>
              <a:moveTo>
                <a:pt x="3848304" y="2059851"/>
              </a:moveTo>
              <a:arcTo wR="1926463" hR="1926463" stAng="21838219" swAng="13595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18E-4631-48C6-9611-93F7EE5B0EE3}">
      <dsp:nvSpPr>
        <dsp:cNvPr id="0" name=""/>
        <dsp:cNvSpPr/>
      </dsp:nvSpPr>
      <dsp:spPr>
        <a:xfrm>
          <a:off x="5367883" y="3486466"/>
          <a:ext cx="2074880" cy="96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EDUCATION</a:t>
          </a:r>
        </a:p>
      </dsp:txBody>
      <dsp:txXfrm>
        <a:off x="5414967" y="3533550"/>
        <a:ext cx="1980712" cy="870361"/>
      </dsp:txXfrm>
    </dsp:sp>
    <dsp:sp modelId="{21D06B96-3E86-4E7D-A26F-38507C083BDD}">
      <dsp:nvSpPr>
        <dsp:cNvPr id="0" name=""/>
        <dsp:cNvSpPr/>
      </dsp:nvSpPr>
      <dsp:spPr>
        <a:xfrm>
          <a:off x="3346512" y="483725"/>
          <a:ext cx="3852927" cy="3852927"/>
        </a:xfrm>
        <a:custGeom>
          <a:avLst/>
          <a:gdLst/>
          <a:ahLst/>
          <a:cxnLst/>
          <a:rect l="0" t="0" r="0" b="0"/>
          <a:pathLst>
            <a:path>
              <a:moveTo>
                <a:pt x="1979351" y="3852201"/>
              </a:moveTo>
              <a:arcTo wR="1926463" hR="1926463" stAng="5305612" swAng="2253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5682A-506B-4237-8B83-400AC344E150}">
      <dsp:nvSpPr>
        <dsp:cNvPr id="0" name=""/>
        <dsp:cNvSpPr/>
      </dsp:nvSpPr>
      <dsp:spPr>
        <a:xfrm>
          <a:off x="3123630" y="3486466"/>
          <a:ext cx="2033998" cy="96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HOUSING</a:t>
          </a:r>
        </a:p>
      </dsp:txBody>
      <dsp:txXfrm>
        <a:off x="3170714" y="3533550"/>
        <a:ext cx="1939830" cy="870361"/>
      </dsp:txXfrm>
    </dsp:sp>
    <dsp:sp modelId="{2AEEF1F5-69A8-480C-BB4B-B347EE6575F3}">
      <dsp:nvSpPr>
        <dsp:cNvPr id="0" name=""/>
        <dsp:cNvSpPr/>
      </dsp:nvSpPr>
      <dsp:spPr>
        <a:xfrm>
          <a:off x="3346512" y="483725"/>
          <a:ext cx="3852927" cy="3852927"/>
        </a:xfrm>
        <a:custGeom>
          <a:avLst/>
          <a:gdLst/>
          <a:ahLst/>
          <a:cxnLst/>
          <a:rect l="0" t="0" r="0" b="0"/>
          <a:pathLst>
            <a:path>
              <a:moveTo>
                <a:pt x="204362" y="2789963"/>
              </a:moveTo>
              <a:arcTo wR="1926463" hR="1926463" stAng="9202188" swAng="13595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BB8E4-4B49-4A5A-B812-78E1EE604CF3}">
      <dsp:nvSpPr>
        <dsp:cNvPr id="0" name=""/>
        <dsp:cNvSpPr/>
      </dsp:nvSpPr>
      <dsp:spPr>
        <a:xfrm>
          <a:off x="2499360" y="1332614"/>
          <a:ext cx="1882879" cy="96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</a:t>
          </a:r>
        </a:p>
      </dsp:txBody>
      <dsp:txXfrm>
        <a:off x="2546444" y="1379698"/>
        <a:ext cx="1788711" cy="870361"/>
      </dsp:txXfrm>
    </dsp:sp>
    <dsp:sp modelId="{CB8ADAB7-1077-4C4D-8BF7-6EA564247BD1}">
      <dsp:nvSpPr>
        <dsp:cNvPr id="0" name=""/>
        <dsp:cNvSpPr/>
      </dsp:nvSpPr>
      <dsp:spPr>
        <a:xfrm>
          <a:off x="3547835" y="760822"/>
          <a:ext cx="3852927" cy="3852927"/>
        </a:xfrm>
        <a:custGeom>
          <a:avLst/>
          <a:gdLst/>
          <a:ahLst/>
          <a:cxnLst/>
          <a:rect l="0" t="0" r="0" b="0"/>
          <a:pathLst>
            <a:path>
              <a:moveTo>
                <a:pt x="647276" y="485997"/>
              </a:moveTo>
              <a:arcTo wR="1926463" hR="1926463" stAng="13703624" swAng="6727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5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5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8744-2318-4F93-9D2C-080D1624F3F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0986-11E6-4CFD-BE07-585A9BB8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314575"/>
            <a:ext cx="95631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Suburban Segregation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63187575"/>
              </p:ext>
            </p:extLst>
          </p:nvPr>
        </p:nvGraphicFramePr>
        <p:xfrm>
          <a:off x="3670300" y="11768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24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suburbs to reflect racial composition of the state we need to find room for 42,000 people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is a symptom, but maybe a cure?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455089"/>
              </p:ext>
            </p:extLst>
          </p:nvPr>
        </p:nvGraphicFramePr>
        <p:xfrm>
          <a:off x="838200" y="1825624"/>
          <a:ext cx="10515600" cy="451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98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To Opportunity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Specifically, moving to a less poor neighborhood in childhood (i.e., before the age of 13):</a:t>
            </a:r>
          </a:p>
          <a:p>
            <a:r>
              <a:rPr lang="en-US" dirty="0"/>
              <a:t>Increased future annual income by the mid-twenties by roughly $3,500 (31%)</a:t>
            </a:r>
          </a:p>
          <a:p>
            <a:r>
              <a:rPr lang="en-US" dirty="0"/>
              <a:t>Boosted marriage rates </a:t>
            </a:r>
          </a:p>
          <a:p>
            <a:r>
              <a:rPr lang="en-US" dirty="0"/>
              <a:t>Raised both college attendance rates and quality of college attended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5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Be Ready!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Talk to you elected officials – vote for the ones who care about these issues</a:t>
            </a:r>
          </a:p>
          <a:p>
            <a:pPr lvl="1"/>
            <a:r>
              <a:rPr lang="en-US" sz="3600" dirty="0"/>
              <a:t>Encourage and support local efforts that support affordable housing, inclusion, diversity, welcoming community strategies</a:t>
            </a:r>
          </a:p>
          <a:p>
            <a:pPr lvl="1"/>
            <a:r>
              <a:rPr lang="en-US" sz="3600" dirty="0"/>
              <a:t>Support state-wide zoning reform</a:t>
            </a:r>
          </a:p>
          <a:p>
            <a:pPr lvl="1"/>
            <a:r>
              <a:rPr lang="en-US" sz="3600" dirty="0"/>
              <a:t>And stake some piece of ground!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64" y="302362"/>
            <a:ext cx="8369834" cy="62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6, Newton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63" y="772964"/>
            <a:ext cx="7283288" cy="54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inmadesimple.com/uploads/7/8/8/5/7885523/_1801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662941"/>
            <a:ext cx="6252671" cy="58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8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884" y="884903"/>
            <a:ext cx="86573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The purpose of the </a:t>
            </a:r>
            <a:r>
              <a:rPr lang="en-US" sz="7200" b="1" dirty="0"/>
              <a:t>Fair Housing Act</a:t>
            </a:r>
            <a:r>
              <a:rPr lang="en-US" sz="7200" dirty="0"/>
              <a:t> </a:t>
            </a:r>
            <a:r>
              <a:rPr lang="en-US" sz="4000" dirty="0"/>
              <a:t>(Title VIII of the Civil Rights </a:t>
            </a:r>
            <a:r>
              <a:rPr lang="en-US" sz="4000" b="1" dirty="0"/>
              <a:t>Act</a:t>
            </a:r>
            <a:r>
              <a:rPr lang="en-US" sz="4000" dirty="0"/>
              <a:t> of 1968)</a:t>
            </a:r>
            <a:r>
              <a:rPr lang="en-US" sz="7200" dirty="0"/>
              <a:t> is to </a:t>
            </a:r>
            <a:r>
              <a:rPr lang="en-US" sz="7200" b="1" dirty="0">
                <a:solidFill>
                  <a:srgbClr val="FF0000"/>
                </a:solidFill>
              </a:rPr>
              <a:t>end</a:t>
            </a:r>
            <a:r>
              <a:rPr lang="en-US" sz="7200" dirty="0"/>
              <a:t> segregation </a:t>
            </a:r>
          </a:p>
        </p:txBody>
      </p:sp>
    </p:spTree>
    <p:extLst>
      <p:ext uri="{BB962C8B-B14F-4D97-AF65-F5344CB8AC3E}">
        <p14:creationId xmlns:p14="http://schemas.microsoft.com/office/powerpoint/2010/main" val="425596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DESEGREGATE?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Move white people in (presumes economic “opportunity” follows them)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Move people of color out (presumably to economic opportunity areas)</a:t>
            </a:r>
          </a:p>
        </p:txBody>
      </p:sp>
      <p:pic>
        <p:nvPicPr>
          <p:cNvPr id="1026" name="Picture 2" descr="Image result for moving truck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9" y="3672294"/>
            <a:ext cx="3729780" cy="25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2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People are People of Color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Mass. is 74.3% White/Non-Hispanic	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707467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Poverty is 91% Non-White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3025048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74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Suburban Affordable Housing Units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000" y="1690688"/>
            <a:ext cx="11201400" cy="462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09862"/>
              </p:ext>
            </p:extLst>
          </p:nvPr>
        </p:nvGraphicFramePr>
        <p:xfrm>
          <a:off x="431800" y="1371598"/>
          <a:ext cx="11506202" cy="4940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537">
                  <a:extLst>
                    <a:ext uri="{9D8B030D-6E8A-4147-A177-3AD203B41FA5}">
                      <a16:colId xmlns:a16="http://schemas.microsoft.com/office/drawing/2014/main" val="955917516"/>
                    </a:ext>
                  </a:extLst>
                </a:gridCol>
                <a:gridCol w="908921">
                  <a:extLst>
                    <a:ext uri="{9D8B030D-6E8A-4147-A177-3AD203B41FA5}">
                      <a16:colId xmlns:a16="http://schemas.microsoft.com/office/drawing/2014/main" val="1493442644"/>
                    </a:ext>
                  </a:extLst>
                </a:gridCol>
                <a:gridCol w="908921">
                  <a:extLst>
                    <a:ext uri="{9D8B030D-6E8A-4147-A177-3AD203B41FA5}">
                      <a16:colId xmlns:a16="http://schemas.microsoft.com/office/drawing/2014/main" val="1547660509"/>
                    </a:ext>
                  </a:extLst>
                </a:gridCol>
                <a:gridCol w="908921">
                  <a:extLst>
                    <a:ext uri="{9D8B030D-6E8A-4147-A177-3AD203B41FA5}">
                      <a16:colId xmlns:a16="http://schemas.microsoft.com/office/drawing/2014/main" val="1144952906"/>
                    </a:ext>
                  </a:extLst>
                </a:gridCol>
                <a:gridCol w="908921">
                  <a:extLst>
                    <a:ext uri="{9D8B030D-6E8A-4147-A177-3AD203B41FA5}">
                      <a16:colId xmlns:a16="http://schemas.microsoft.com/office/drawing/2014/main" val="3956181109"/>
                    </a:ext>
                  </a:extLst>
                </a:gridCol>
                <a:gridCol w="908921">
                  <a:extLst>
                    <a:ext uri="{9D8B030D-6E8A-4147-A177-3AD203B41FA5}">
                      <a16:colId xmlns:a16="http://schemas.microsoft.com/office/drawing/2014/main" val="1831153070"/>
                    </a:ext>
                  </a:extLst>
                </a:gridCol>
                <a:gridCol w="306378">
                  <a:extLst>
                    <a:ext uri="{9D8B030D-6E8A-4147-A177-3AD203B41FA5}">
                      <a16:colId xmlns:a16="http://schemas.microsoft.com/office/drawing/2014/main" val="1807083860"/>
                    </a:ext>
                  </a:extLst>
                </a:gridCol>
                <a:gridCol w="1011047">
                  <a:extLst>
                    <a:ext uri="{9D8B030D-6E8A-4147-A177-3AD203B41FA5}">
                      <a16:colId xmlns:a16="http://schemas.microsoft.com/office/drawing/2014/main" val="2136037967"/>
                    </a:ext>
                  </a:extLst>
                </a:gridCol>
                <a:gridCol w="912327">
                  <a:extLst>
                    <a:ext uri="{9D8B030D-6E8A-4147-A177-3AD203B41FA5}">
                      <a16:colId xmlns:a16="http://schemas.microsoft.com/office/drawing/2014/main" val="2120419276"/>
                    </a:ext>
                  </a:extLst>
                </a:gridCol>
                <a:gridCol w="912327">
                  <a:extLst>
                    <a:ext uri="{9D8B030D-6E8A-4147-A177-3AD203B41FA5}">
                      <a16:colId xmlns:a16="http://schemas.microsoft.com/office/drawing/2014/main" val="2307515312"/>
                    </a:ext>
                  </a:extLst>
                </a:gridCol>
                <a:gridCol w="912327">
                  <a:extLst>
                    <a:ext uri="{9D8B030D-6E8A-4147-A177-3AD203B41FA5}">
                      <a16:colId xmlns:a16="http://schemas.microsoft.com/office/drawing/2014/main" val="2451024675"/>
                    </a:ext>
                  </a:extLst>
                </a:gridCol>
                <a:gridCol w="912327">
                  <a:extLst>
                    <a:ext uri="{9D8B030D-6E8A-4147-A177-3AD203B41FA5}">
                      <a16:colId xmlns:a16="http://schemas.microsoft.com/office/drawing/2014/main" val="176233036"/>
                    </a:ext>
                  </a:extLst>
                </a:gridCol>
                <a:gridCol w="912327">
                  <a:extLst>
                    <a:ext uri="{9D8B030D-6E8A-4147-A177-3AD203B41FA5}">
                      <a16:colId xmlns:a16="http://schemas.microsoft.com/office/drawing/2014/main" val="2772634756"/>
                    </a:ext>
                  </a:extLst>
                </a:gridCol>
              </a:tblGrid>
              <a:tr h="45264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Subsidized Housing Inventory in 21 Metro West towns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095648668"/>
                  </a:ext>
                </a:extLst>
              </a:tr>
              <a:tr h="25865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720360597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Current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current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Units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Current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current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Units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2338939326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units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goal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SHI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Needed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units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goal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SHI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Needed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932665003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Bedford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5,322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532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900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Natick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14,052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1,405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1,417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3310146916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Belmont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10,117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1,012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388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624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Needham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11,047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1,105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839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266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3291342851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Bolton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1,729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173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109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32,346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3,235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2,436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799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818114073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Boxborough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2,062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206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182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Sudbury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5,921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592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343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249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2627367949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Brookline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26,201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2,620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2,122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498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2,500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250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179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71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546300225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Concord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6,852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685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719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Waltham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24,805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2,481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1,780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701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903473963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Framingham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27,443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2,744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2,875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Watertown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15,521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1,552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1,010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542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718367825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Hudson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7,962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796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918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Wayland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4,957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496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161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335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3007425809"/>
                  </a:ext>
                </a:extLst>
              </a:tr>
              <a:tr h="323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Lexington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11,946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1,195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1,334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Wellesley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9,090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909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560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349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165501301"/>
                  </a:ext>
                </a:extLst>
              </a:tr>
              <a:tr h="336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Lincoln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2,153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215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Weston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3,952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395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142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253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456575557"/>
                  </a:ext>
                </a:extLst>
              </a:tr>
              <a:tr h="336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Littleton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3,443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344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431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229,421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22,942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18,878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</a:t>
                      </a:r>
                      <a:r>
                        <a:rPr lang="en-US" dirty="0"/>
                        <a:t>4,977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13455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3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550" y="896938"/>
            <a:ext cx="10515600" cy="2852737"/>
          </a:xfrm>
        </p:spPr>
        <p:txBody>
          <a:bodyPr/>
          <a:lstStyle/>
          <a:p>
            <a:r>
              <a:rPr lang="en-US" dirty="0"/>
              <a:t>4,977 units to meet 10% goal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“Need” is closer to 35,000 units</a:t>
            </a:r>
          </a:p>
        </p:txBody>
      </p:sp>
    </p:spTree>
    <p:extLst>
      <p:ext uri="{BB962C8B-B14F-4D97-AF65-F5344CB8AC3E}">
        <p14:creationId xmlns:p14="http://schemas.microsoft.com/office/powerpoint/2010/main" val="7018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498</Words>
  <Application>Microsoft Office PowerPoint</Application>
  <PresentationFormat>Widescreen</PresentationFormat>
  <Paragraphs>202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Engine 6, Newton</vt:lpstr>
      <vt:lpstr>PowerPoint Presentation</vt:lpstr>
      <vt:lpstr>PowerPoint Presentation</vt:lpstr>
      <vt:lpstr>How to DESEGREGATE?</vt:lpstr>
      <vt:lpstr>Poor People are People of Color</vt:lpstr>
      <vt:lpstr>Suburban Affordable Housing Units</vt:lpstr>
      <vt:lpstr>4,977 units to meet 10% goal</vt:lpstr>
      <vt:lpstr>Suburban Segregation</vt:lpstr>
      <vt:lpstr>For suburbs to reflect racial composition of the state we need to find room for 42,000 people  </vt:lpstr>
      <vt:lpstr>Housing is a symptom, but maybe a cure?</vt:lpstr>
      <vt:lpstr>Moving To Opportunity Study</vt:lpstr>
      <vt:lpstr>Be Ready!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People are People of Color</dc:title>
  <dc:creator>Windows User</dc:creator>
  <cp:lastModifiedBy>Windows User</cp:lastModifiedBy>
  <cp:revision>11</cp:revision>
  <dcterms:created xsi:type="dcterms:W3CDTF">2016-05-31T17:38:29Z</dcterms:created>
  <dcterms:modified xsi:type="dcterms:W3CDTF">2016-06-02T13:52:47Z</dcterms:modified>
</cp:coreProperties>
</file>