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Lst>
  <p:notesMasterIdLst>
    <p:notesMasterId r:id="rId41"/>
  </p:notesMasterIdLst>
  <p:sldIdLst>
    <p:sldId id="256" r:id="rId3"/>
    <p:sldId id="313" r:id="rId4"/>
    <p:sldId id="321" r:id="rId5"/>
    <p:sldId id="322" r:id="rId6"/>
    <p:sldId id="318" r:id="rId7"/>
    <p:sldId id="315" r:id="rId8"/>
    <p:sldId id="325" r:id="rId9"/>
    <p:sldId id="324" r:id="rId10"/>
    <p:sldId id="326" r:id="rId11"/>
    <p:sldId id="311" r:id="rId12"/>
    <p:sldId id="340" r:id="rId13"/>
    <p:sldId id="323" r:id="rId14"/>
    <p:sldId id="281" r:id="rId15"/>
    <p:sldId id="336" r:id="rId16"/>
    <p:sldId id="294" r:id="rId17"/>
    <p:sldId id="295" r:id="rId18"/>
    <p:sldId id="296" r:id="rId19"/>
    <p:sldId id="329" r:id="rId20"/>
    <p:sldId id="257" r:id="rId21"/>
    <p:sldId id="262" r:id="rId22"/>
    <p:sldId id="330" r:id="rId23"/>
    <p:sldId id="335" r:id="rId24"/>
    <p:sldId id="319" r:id="rId25"/>
    <p:sldId id="334" r:id="rId26"/>
    <p:sldId id="331" r:id="rId27"/>
    <p:sldId id="279" r:id="rId28"/>
    <p:sldId id="284" r:id="rId29"/>
    <p:sldId id="278" r:id="rId30"/>
    <p:sldId id="327" r:id="rId31"/>
    <p:sldId id="333" r:id="rId32"/>
    <p:sldId id="280" r:id="rId33"/>
    <p:sldId id="312" r:id="rId34"/>
    <p:sldId id="338" r:id="rId35"/>
    <p:sldId id="339" r:id="rId36"/>
    <p:sldId id="283" r:id="rId37"/>
    <p:sldId id="332" r:id="rId38"/>
    <p:sldId id="274" r:id="rId39"/>
    <p:sldId id="273" r:id="rId4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126" d="100"/>
        <a:sy n="126" d="100"/>
      </p:scale>
      <p:origin x="0" y="-3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arbara\Desktop\2013%20DHCD%20AI%20wkg%20file%20062813\Drafts\Final%20drafts\Tables%20for%202012%20AI%20Data%20Analysis%20BH%20updated%20070513.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Barbara\Desktop\2013%20DHCD%20AI%20wkg%20file%20062813\Drafts\Final%20drafts\Tables%20for%202012%20AI%20Data%20Analysis%20BH%20updated%20070513.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Barbara\Desktop\2013%20DHCD%20AI%20wkg%20file%20062813\Drafts\Final%20drafts\Tables%20for%202012%20AI%20Data%20Analysis%20BH%20updated%20070513.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arbara\Desktop\2013%20DHCD%20AI%20wkg%20file%20062813\Drafts\Final%20drafts\Tables%20for%202012%20AI%20Data%20Analysis%20BH%20updated%200705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9.0365797694034744E-2"/>
          <c:y val="6.6255610884806013E-2"/>
          <c:w val="0.64796462942132238"/>
          <c:h val="0.85622116926432867"/>
        </c:manualLayout>
      </c:layout>
      <c:pie3DChart>
        <c:varyColors val="1"/>
        <c:dLbls>
          <c:showLegendKey val="0"/>
          <c:showVal val="0"/>
          <c:showCatName val="0"/>
          <c:showSerName val="0"/>
          <c:showPercent val="0"/>
          <c:showBubbleSize val="0"/>
          <c:showLeaderLines val="0"/>
        </c:dLbls>
      </c:pie3DChart>
    </c:plotArea>
    <c:legend>
      <c:legendPos val="r"/>
      <c:overlay val="0"/>
    </c:legend>
    <c:plotVisOnly val="1"/>
    <c:dispBlanksAs val="zero"/>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9.0365797694034744E-2"/>
          <c:y val="6.6255610884806013E-2"/>
          <c:w val="0.64796462942132238"/>
          <c:h val="0.85622116926432867"/>
        </c:manualLayout>
      </c:layout>
      <c:pie3DChart>
        <c:varyColors val="1"/>
        <c:dLbls>
          <c:showLegendKey val="0"/>
          <c:showVal val="0"/>
          <c:showCatName val="0"/>
          <c:showSerName val="0"/>
          <c:showPercent val="0"/>
          <c:showBubbleSize val="0"/>
          <c:showLeaderLines val="0"/>
        </c:dLbls>
      </c:pie3DChart>
    </c:plotArea>
    <c:legend>
      <c:legendPos val="r"/>
      <c:overlay val="0"/>
    </c:legend>
    <c:plotVisOnly val="1"/>
    <c:dispBlanksAs val="zero"/>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9.0365797694034744E-2"/>
          <c:y val="6.6255610884806013E-2"/>
          <c:w val="0.64796462942132238"/>
          <c:h val="0.85622116926432867"/>
        </c:manualLayout>
      </c:layout>
      <c:pie3DChart>
        <c:varyColors val="1"/>
        <c:dLbls>
          <c:showLegendKey val="0"/>
          <c:showVal val="0"/>
          <c:showCatName val="0"/>
          <c:showSerName val="0"/>
          <c:showPercent val="0"/>
          <c:showBubbleSize val="0"/>
          <c:showLeaderLines val="0"/>
        </c:dLbls>
      </c:pie3DChart>
    </c:plotArea>
    <c:legend>
      <c:legendPos val="r"/>
      <c:overlay val="0"/>
    </c:legend>
    <c:plotVisOnly val="1"/>
    <c:dispBlanksAs val="zero"/>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zero"/>
    <c:showDLblsOverMax val="0"/>
  </c:chart>
  <c:spPr>
    <a:ln>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0.03837</cdr:x>
      <cdr:y>0</cdr:y>
    </cdr:from>
    <cdr:to>
      <cdr:x>0.95923</cdr:x>
      <cdr:y>0.08078</cdr:y>
    </cdr:to>
    <cdr:sp macro="" textlink="">
      <cdr:nvSpPr>
        <cdr:cNvPr id="2" name="TextBox 9"/>
        <cdr:cNvSpPr txBox="1"/>
      </cdr:nvSpPr>
      <cdr:spPr>
        <a:xfrm xmlns:a="http://schemas.openxmlformats.org/drawingml/2006/main">
          <a:off x="152400" y="0"/>
          <a:ext cx="36576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sz="1400" i="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521D1F27-EC72-45B7-83FD-D9D3F7686637}" type="datetimeFigureOut">
              <a:rPr lang="en-US" smtClean="0"/>
              <a:t>6/2/2016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8512D78B-3B5A-4D7D-83C2-AB13F45AEA4C}" type="slidenum">
              <a:rPr lang="en-US" smtClean="0"/>
              <a:t>‹#›</a:t>
            </a:fld>
            <a:endParaRPr lang="en-US"/>
          </a:p>
        </p:txBody>
      </p:sp>
    </p:spTree>
    <p:extLst>
      <p:ext uri="{BB962C8B-B14F-4D97-AF65-F5344CB8AC3E}">
        <p14:creationId xmlns:p14="http://schemas.microsoft.com/office/powerpoint/2010/main" val="329970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6D4F85-3876-4A74-BC1E-DE670CC54C09}"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2424536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D4F85-3876-4A74-BC1E-DE670CC54C09}"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171591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D4F85-3876-4A74-BC1E-DE670CC54C09}"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3014434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A0CAE8-E5A5-4ACD-8ADC-BA13FC4B748B}" type="datetimeFigureOut">
              <a:rPr lang="en-US" smtClean="0"/>
              <a:pPr/>
              <a:t>6/2/2016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61508-B0DE-44C2-B990-ADD361E4B1EE}" type="slidenum">
              <a:rPr lang="en-US" smtClean="0"/>
              <a:pPr/>
              <a:t>‹#›</a:t>
            </a:fld>
            <a:endParaRPr lang="en-US"/>
          </a:p>
        </p:txBody>
      </p:sp>
    </p:spTree>
    <p:extLst>
      <p:ext uri="{BB962C8B-B14F-4D97-AF65-F5344CB8AC3E}">
        <p14:creationId xmlns:p14="http://schemas.microsoft.com/office/powerpoint/2010/main" val="223151943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02008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713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718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687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303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91408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09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D4F85-3876-4A74-BC1E-DE670CC54C09}"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195904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275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217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98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1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6D4F85-3876-4A74-BC1E-DE670CC54C09}"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15068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6D4F85-3876-4A74-BC1E-DE670CC54C09}"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30747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6D4F85-3876-4A74-BC1E-DE670CC54C09}" type="datetimeFigureOut">
              <a:rPr lang="en-US" smtClean="0"/>
              <a:t>6/2/2016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31905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6D4F85-3876-4A74-BC1E-DE670CC54C09}" type="datetimeFigureOut">
              <a:rPr lang="en-US" smtClean="0"/>
              <a:t>6/2/2016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3773633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D4F85-3876-4A74-BC1E-DE670CC54C09}" type="datetimeFigureOut">
              <a:rPr lang="en-US" smtClean="0"/>
              <a:t>6/2/2016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349657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D4F85-3876-4A74-BC1E-DE670CC54C09}"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201117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D4F85-3876-4A74-BC1E-DE670CC54C09}"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612C7-559E-4D09-9E7F-9DEE26F0D16F}" type="slidenum">
              <a:rPr lang="en-US" smtClean="0"/>
              <a:t>‹#›</a:t>
            </a:fld>
            <a:endParaRPr lang="en-US"/>
          </a:p>
        </p:txBody>
      </p:sp>
    </p:spTree>
    <p:extLst>
      <p:ext uri="{BB962C8B-B14F-4D97-AF65-F5344CB8AC3E}">
        <p14:creationId xmlns:p14="http://schemas.microsoft.com/office/powerpoint/2010/main" val="232500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D4F85-3876-4A74-BC1E-DE670CC54C09}" type="datetimeFigureOut">
              <a:rPr lang="en-US" smtClean="0"/>
              <a:t>6/2/2016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612C7-559E-4D09-9E7F-9DEE26F0D16F}" type="slidenum">
              <a:rPr lang="en-US" smtClean="0"/>
              <a:t>‹#›</a:t>
            </a:fld>
            <a:endParaRPr lang="en-US"/>
          </a:p>
        </p:txBody>
      </p:sp>
    </p:spTree>
    <p:extLst>
      <p:ext uri="{BB962C8B-B14F-4D97-AF65-F5344CB8AC3E}">
        <p14:creationId xmlns:p14="http://schemas.microsoft.com/office/powerpoint/2010/main" val="1421668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0CAE8-E5A5-4ACD-8ADC-BA13FC4B748B}" type="datetimeFigureOut">
              <a:rPr lang="en-US" smtClean="0">
                <a:solidFill>
                  <a:prstClr val="black">
                    <a:tint val="75000"/>
                  </a:prstClr>
                </a:solidFill>
              </a:rPr>
              <a:pPr/>
              <a:t>6/2/2016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61508-B0DE-44C2-B990-ADD361E4B1EE}"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457200" y="1371600"/>
            <a:ext cx="8153400" cy="1588"/>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4701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3.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www.huduser.org/portal/sites/default/files/pdf/AFFH_Final_Rule_Executive_Summary.pdf" TargetMode="External"/><Relationship Id="rId2" Type="http://schemas.openxmlformats.org/officeDocument/2006/relationships/hyperlink" Target="http://www.mass.gov/hed/docs/dhcd/hd/fair/2013analysis.pdf" TargetMode="External"/><Relationship Id="rId1" Type="http://schemas.openxmlformats.org/officeDocument/2006/relationships/slideLayout" Target="../slideLayouts/slideLayout14.xml"/><Relationship Id="rId6" Type="http://schemas.openxmlformats.org/officeDocument/2006/relationships/hyperlink" Target="mailto:bsheud@gmail.com" TargetMode="External"/><Relationship Id="rId5" Type="http://schemas.openxmlformats.org/officeDocument/2006/relationships/hyperlink" Target="https://www.chapa.org/sites/default/files/Full_Fair%20Housing%20and%20Equity%20Assessment%20for%20Metro%20Boston_0.pdf" TargetMode="External"/><Relationship Id="rId4" Type="http://schemas.openxmlformats.org/officeDocument/2006/relationships/hyperlink" Target="http://kirwaninstitute.osu.edu/initiatives/opportunity-communities/mapping/massachusetts-opportunity-mapping-resource-sit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516" y="336217"/>
            <a:ext cx="7772400" cy="1470025"/>
          </a:xfrm>
        </p:spPr>
        <p:txBody>
          <a:bodyPr>
            <a:noAutofit/>
          </a:bodyPr>
          <a:lstStyle/>
          <a:p>
            <a:r>
              <a:rPr lang="en-US" sz="3200" b="1" dirty="0" smtClean="0"/>
              <a:t>Are Mixed-Income and Mixed-Race Communities Possible?</a:t>
            </a:r>
            <a:r>
              <a:rPr lang="en-US" sz="3200" dirty="0" smtClean="0"/>
              <a:t/>
            </a:r>
            <a:br>
              <a:rPr lang="en-US" sz="3200" dirty="0" smtClean="0"/>
            </a:br>
            <a:endParaRPr lang="en-US" sz="3200" dirty="0"/>
          </a:p>
        </p:txBody>
      </p:sp>
      <p:sp>
        <p:nvSpPr>
          <p:cNvPr id="4" name="Subtitle 2"/>
          <p:cNvSpPr>
            <a:spLocks noGrp="1"/>
          </p:cNvSpPr>
          <p:nvPr>
            <p:ph type="subTitle" idx="1"/>
          </p:nvPr>
        </p:nvSpPr>
        <p:spPr>
          <a:xfrm>
            <a:off x="533400" y="5715000"/>
            <a:ext cx="8229600" cy="685800"/>
          </a:xfrm>
        </p:spPr>
        <p:txBody>
          <a:bodyPr>
            <a:noAutofit/>
          </a:bodyPr>
          <a:lstStyle/>
          <a:p>
            <a:pPr algn="l"/>
            <a:r>
              <a:rPr lang="en-US" sz="1600" dirty="0" smtClean="0">
                <a:solidFill>
                  <a:schemeClr val="tx1"/>
                </a:solidFill>
              </a:rPr>
              <a:t>Massachusetts Smart Growth Conference 2016			June 2, 2016</a:t>
            </a:r>
          </a:p>
          <a:p>
            <a:pPr algn="l"/>
            <a:r>
              <a:rPr lang="en-US" sz="1600" dirty="0" smtClean="0">
                <a:solidFill>
                  <a:schemeClr val="tx1"/>
                </a:solidFill>
              </a:rPr>
              <a:t>DCU Center, Worcester, MA	 			       	Bonnie </a:t>
            </a:r>
            <a:r>
              <a:rPr lang="en-US" sz="1600" dirty="0" err="1" smtClean="0">
                <a:solidFill>
                  <a:schemeClr val="tx1"/>
                </a:solidFill>
              </a:rPr>
              <a:t>Heudorfer</a:t>
            </a:r>
            <a:endParaRPr lang="en-US" sz="1600" dirty="0">
              <a:solidFill>
                <a:schemeClr val="tx1"/>
              </a:solidFill>
            </a:endParaRPr>
          </a:p>
        </p:txBody>
      </p:sp>
      <p:pic>
        <p:nvPicPr>
          <p:cNvPr id="7" name="Picture 6"/>
          <p:cNvPicPr>
            <a:picLocks noChangeAspect="1"/>
          </p:cNvPicPr>
          <p:nvPr/>
        </p:nvPicPr>
        <p:blipFill>
          <a:blip r:embed="rId2"/>
          <a:stretch>
            <a:fillRect/>
          </a:stretch>
        </p:blipFill>
        <p:spPr>
          <a:xfrm>
            <a:off x="1256415" y="1295400"/>
            <a:ext cx="6783570" cy="4252912"/>
          </a:xfrm>
          <a:prstGeom prst="rect">
            <a:avLst/>
          </a:prstGeom>
        </p:spPr>
      </p:pic>
    </p:spTree>
    <p:extLst>
      <p:ext uri="{BB962C8B-B14F-4D97-AF65-F5344CB8AC3E}">
        <p14:creationId xmlns:p14="http://schemas.microsoft.com/office/powerpoint/2010/main" val="104342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Why Does Concentrated Poverty Matter?</a:t>
            </a:r>
            <a:endParaRPr lang="en-US" sz="3000" dirty="0"/>
          </a:p>
        </p:txBody>
      </p:sp>
      <p:sp>
        <p:nvSpPr>
          <p:cNvPr id="3" name="Content Placeholder 2"/>
          <p:cNvSpPr>
            <a:spLocks noGrp="1"/>
          </p:cNvSpPr>
          <p:nvPr>
            <p:ph idx="1"/>
          </p:nvPr>
        </p:nvSpPr>
        <p:spPr>
          <a:xfrm>
            <a:off x="457200" y="1600200"/>
            <a:ext cx="8229600" cy="4572000"/>
          </a:xfrm>
        </p:spPr>
        <p:txBody>
          <a:bodyPr>
            <a:normAutofit lnSpcReduction="10000"/>
          </a:bodyPr>
          <a:lstStyle/>
          <a:p>
            <a:pPr marL="0" indent="0">
              <a:buNone/>
            </a:pPr>
            <a:r>
              <a:rPr lang="en-US" sz="2800" dirty="0"/>
              <a:t>Being poor in a very poor neighborhood subjects residents to costs and limitations above and beyond the burdens of individual poverty. </a:t>
            </a:r>
            <a:endParaRPr lang="en-US" sz="2800" dirty="0" smtClean="0"/>
          </a:p>
          <a:p>
            <a:pPr marL="0" indent="0">
              <a:buNone/>
            </a:pPr>
            <a:endParaRPr lang="en-US" sz="2800" dirty="0"/>
          </a:p>
          <a:p>
            <a:pPr marL="0" indent="0">
              <a:buNone/>
            </a:pPr>
            <a:r>
              <a:rPr lang="en-US" sz="2800" dirty="0" smtClean="0"/>
              <a:t>Concentrated </a:t>
            </a:r>
            <a:r>
              <a:rPr lang="en-US" sz="2800" dirty="0"/>
              <a:t>poverty can:</a:t>
            </a:r>
          </a:p>
          <a:p>
            <a:r>
              <a:rPr lang="en-US" sz="2200" dirty="0" smtClean="0"/>
              <a:t>Limit </a:t>
            </a:r>
            <a:r>
              <a:rPr lang="en-US" sz="2200" dirty="0"/>
              <a:t>educational opportunity. </a:t>
            </a:r>
          </a:p>
          <a:p>
            <a:r>
              <a:rPr lang="en-US" sz="2200" dirty="0"/>
              <a:t>Lead to increased crime rates and poor health outcomes. </a:t>
            </a:r>
          </a:p>
          <a:p>
            <a:r>
              <a:rPr lang="en-US" sz="2200" dirty="0"/>
              <a:t>Hinder wealth building. </a:t>
            </a:r>
          </a:p>
          <a:p>
            <a:r>
              <a:rPr lang="en-US" sz="2200" dirty="0"/>
              <a:t>Reduce private-sector investment and increase prices for goods and services. </a:t>
            </a:r>
          </a:p>
          <a:p>
            <a:r>
              <a:rPr lang="en-US" sz="2200" dirty="0"/>
              <a:t>Raise costs for local government. </a:t>
            </a:r>
          </a:p>
          <a:p>
            <a:endParaRPr lang="en-US" dirty="0"/>
          </a:p>
        </p:txBody>
      </p:sp>
    </p:spTree>
    <p:extLst>
      <p:ext uri="{BB962C8B-B14F-4D97-AF65-F5344CB8AC3E}">
        <p14:creationId xmlns:p14="http://schemas.microsoft.com/office/powerpoint/2010/main" val="3772192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Why Does Concentrated Poverty Matter?</a:t>
            </a:r>
            <a:endParaRPr lang="en-US" sz="3000" dirty="0"/>
          </a:p>
        </p:txBody>
      </p:sp>
      <p:sp>
        <p:nvSpPr>
          <p:cNvPr id="3" name="Content Placeholder 2"/>
          <p:cNvSpPr>
            <a:spLocks noGrp="1"/>
          </p:cNvSpPr>
          <p:nvPr>
            <p:ph idx="1"/>
          </p:nvPr>
        </p:nvSpPr>
        <p:spPr>
          <a:xfrm>
            <a:off x="457200" y="1600200"/>
            <a:ext cx="8229600" cy="4572000"/>
          </a:xfrm>
        </p:spPr>
        <p:txBody>
          <a:bodyPr>
            <a:normAutofit lnSpcReduction="10000"/>
          </a:bodyPr>
          <a:lstStyle/>
          <a:p>
            <a:pPr marL="0" indent="0">
              <a:buNone/>
            </a:pPr>
            <a:r>
              <a:rPr lang="en-US" sz="2800" dirty="0"/>
              <a:t>Being poor in a very poor neighborhood subjects residents to costs and limitations above and beyond the burdens of individual poverty. </a:t>
            </a:r>
            <a:endParaRPr lang="en-US" sz="2800" dirty="0" smtClean="0"/>
          </a:p>
          <a:p>
            <a:pPr marL="0" indent="0">
              <a:buNone/>
            </a:pPr>
            <a:endParaRPr lang="en-US" sz="2800" dirty="0"/>
          </a:p>
          <a:p>
            <a:pPr marL="0" indent="0">
              <a:buNone/>
            </a:pPr>
            <a:r>
              <a:rPr lang="en-US" sz="2800" dirty="0" smtClean="0"/>
              <a:t>Concentrated </a:t>
            </a:r>
            <a:r>
              <a:rPr lang="en-US" sz="2800" dirty="0"/>
              <a:t>poverty can:</a:t>
            </a:r>
          </a:p>
          <a:p>
            <a:r>
              <a:rPr lang="en-US" sz="2200" dirty="0" smtClean="0"/>
              <a:t>Limit </a:t>
            </a:r>
            <a:r>
              <a:rPr lang="en-US" sz="2200" dirty="0"/>
              <a:t>educational opportunity. </a:t>
            </a:r>
          </a:p>
          <a:p>
            <a:r>
              <a:rPr lang="en-US" sz="2200" dirty="0"/>
              <a:t>Lead to increased crime rates and poor health outcomes. </a:t>
            </a:r>
          </a:p>
          <a:p>
            <a:r>
              <a:rPr lang="en-US" sz="2200" dirty="0"/>
              <a:t>Hinder wealth building. </a:t>
            </a:r>
          </a:p>
          <a:p>
            <a:r>
              <a:rPr lang="en-US" sz="2200" dirty="0"/>
              <a:t>Reduce private-sector investment and increase prices for goods and services. </a:t>
            </a:r>
          </a:p>
          <a:p>
            <a:r>
              <a:rPr lang="en-US" sz="2200" dirty="0"/>
              <a:t>Raise costs for local government. </a:t>
            </a:r>
          </a:p>
          <a:p>
            <a:endParaRPr lang="en-US" dirty="0"/>
          </a:p>
        </p:txBody>
      </p:sp>
    </p:spTree>
    <p:extLst>
      <p:ext uri="{BB962C8B-B14F-4D97-AF65-F5344CB8AC3E}">
        <p14:creationId xmlns:p14="http://schemas.microsoft.com/office/powerpoint/2010/main" val="2151750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Racial </a:t>
            </a:r>
            <a:r>
              <a:rPr lang="en-US" sz="3000" dirty="0"/>
              <a:t>separation, concentrated poverty and access to opportunity are inextricably linked. </a:t>
            </a:r>
          </a:p>
        </p:txBody>
      </p:sp>
      <p:sp>
        <p:nvSpPr>
          <p:cNvPr id="3" name="Content Placeholder 2"/>
          <p:cNvSpPr>
            <a:spLocks noGrp="1"/>
          </p:cNvSpPr>
          <p:nvPr>
            <p:ph idx="1"/>
          </p:nvPr>
        </p:nvSpPr>
        <p:spPr/>
        <p:txBody>
          <a:bodyPr>
            <a:normAutofit fontScale="92500" lnSpcReduction="20000"/>
          </a:bodyPr>
          <a:lstStyle/>
          <a:p>
            <a:r>
              <a:rPr lang="en-US" sz="2600" dirty="0" smtClean="0"/>
              <a:t>Even </a:t>
            </a:r>
            <a:r>
              <a:rPr lang="en-US" sz="2600" dirty="0"/>
              <a:t>though there are more poor White people in MA than there are poor Blacks or Latinos, they do not live in the same communities, for the most </a:t>
            </a:r>
            <a:r>
              <a:rPr lang="en-US" sz="2600" dirty="0" smtClean="0"/>
              <a:t>part. </a:t>
            </a:r>
          </a:p>
          <a:p>
            <a:endParaRPr lang="en-US" sz="2600" dirty="0" smtClean="0"/>
          </a:p>
          <a:p>
            <a:r>
              <a:rPr lang="en-US" sz="2600" dirty="0"/>
              <a:t>P</a:t>
            </a:r>
            <a:r>
              <a:rPr lang="en-US" sz="2600" dirty="0" smtClean="0"/>
              <a:t>oor </a:t>
            </a:r>
            <a:r>
              <a:rPr lang="en-US" sz="2600" dirty="0"/>
              <a:t>people of color predominate in the Commonwealth’s pockets of concentrated </a:t>
            </a:r>
            <a:r>
              <a:rPr lang="en-US" sz="2600" dirty="0" smtClean="0"/>
              <a:t>poverty.</a:t>
            </a:r>
          </a:p>
          <a:p>
            <a:endParaRPr lang="en-US" sz="2600" dirty="0" smtClean="0"/>
          </a:p>
          <a:p>
            <a:r>
              <a:rPr lang="en-US" sz="2600" dirty="0"/>
              <a:t>R</a:t>
            </a:r>
            <a:r>
              <a:rPr lang="en-US" sz="2600" dirty="0" smtClean="0"/>
              <a:t>egardless </a:t>
            </a:r>
            <a:r>
              <a:rPr lang="en-US" sz="2600" dirty="0"/>
              <a:t>of income, </a:t>
            </a:r>
            <a:r>
              <a:rPr lang="en-US" sz="2600" dirty="0" smtClean="0"/>
              <a:t>people of color are </a:t>
            </a:r>
            <a:r>
              <a:rPr lang="en-US" sz="2600" dirty="0"/>
              <a:t>far more likely to live in areas of concentrated </a:t>
            </a:r>
            <a:r>
              <a:rPr lang="en-US" sz="2600" dirty="0" smtClean="0"/>
              <a:t>poverty.</a:t>
            </a:r>
          </a:p>
          <a:p>
            <a:endParaRPr lang="en-US" sz="2600" dirty="0"/>
          </a:p>
          <a:p>
            <a:r>
              <a:rPr lang="en-US" sz="2600" dirty="0" smtClean="0"/>
              <a:t>Springfield, one of the nation’s most segregated </a:t>
            </a:r>
            <a:r>
              <a:rPr lang="en-US" sz="2600" dirty="0"/>
              <a:t>metro </a:t>
            </a:r>
            <a:r>
              <a:rPr lang="en-US" sz="2600" dirty="0" smtClean="0"/>
              <a:t>areas for Latinos, is also one with the highest concentration of poverty (poor people in poor tracts).</a:t>
            </a:r>
            <a:endParaRPr lang="en-US" sz="2600" dirty="0"/>
          </a:p>
          <a:p>
            <a:endParaRPr lang="en-US" sz="2600" dirty="0"/>
          </a:p>
        </p:txBody>
      </p:sp>
    </p:spTree>
    <p:extLst>
      <p:ext uri="{BB962C8B-B14F-4D97-AF65-F5344CB8AC3E}">
        <p14:creationId xmlns:p14="http://schemas.microsoft.com/office/powerpoint/2010/main" val="265069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smtClean="0"/>
              <a:t>Racial/Ethnic Group’s Share of…</a:t>
            </a:r>
            <a:endParaRPr lang="en-US" sz="3800"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0316"/>
            <a:ext cx="245745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02228"/>
            <a:ext cx="20574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35841"/>
            <a:ext cx="2664279" cy="239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334000" y="3735841"/>
            <a:ext cx="2763822" cy="240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6172200"/>
            <a:ext cx="274320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52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“Naturally occurring” mixed race/mixed income communities</a:t>
            </a:r>
            <a:endParaRPr lang="en-US" sz="3000"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sz="2200" dirty="0" smtClean="0"/>
              <a:t>Gentrifying (becoming whiter, more affluent) – usually transitional</a:t>
            </a:r>
          </a:p>
          <a:p>
            <a:endParaRPr lang="en-US" sz="2200" dirty="0" smtClean="0"/>
          </a:p>
          <a:p>
            <a:r>
              <a:rPr lang="en-US" sz="2200" dirty="0" smtClean="0"/>
              <a:t>Becoming increasingly minority, possibly lower income – usually transitional</a:t>
            </a:r>
          </a:p>
          <a:p>
            <a:endParaRPr lang="en-US" sz="2200" dirty="0" smtClean="0"/>
          </a:p>
          <a:p>
            <a:r>
              <a:rPr lang="en-US" sz="2200" dirty="0" smtClean="0"/>
              <a:t>Long term stable, mixed race – rare</a:t>
            </a:r>
          </a:p>
          <a:p>
            <a:endParaRPr lang="en-US" sz="2200" dirty="0" smtClean="0"/>
          </a:p>
          <a:p>
            <a:r>
              <a:rPr lang="en-US" sz="2200" dirty="0" smtClean="0"/>
              <a:t>Intentional decision by residents with resources and options – rare</a:t>
            </a:r>
          </a:p>
          <a:p>
            <a:endParaRPr lang="en-US" sz="2200" dirty="0" smtClean="0"/>
          </a:p>
          <a:p>
            <a:r>
              <a:rPr lang="en-US" sz="2200" dirty="0" smtClean="0"/>
              <a:t>Expensive privately-owned housing intermingled with assisted housing (e.g. South End) </a:t>
            </a:r>
          </a:p>
          <a:p>
            <a:endParaRPr lang="en-US" sz="2200" dirty="0" smtClean="0"/>
          </a:p>
          <a:p>
            <a:r>
              <a:rPr lang="en-US" sz="2200" dirty="0" smtClean="0"/>
              <a:t>Is social interaction or cohesion required?</a:t>
            </a:r>
          </a:p>
          <a:p>
            <a:endParaRPr lang="en-US" sz="2200" dirty="0"/>
          </a:p>
          <a:p>
            <a:endParaRPr lang="en-US" sz="2200" dirty="0" smtClean="0"/>
          </a:p>
          <a:p>
            <a:endParaRPr lang="en-US" dirty="0"/>
          </a:p>
        </p:txBody>
      </p:sp>
    </p:spTree>
    <p:extLst>
      <p:ext uri="{BB962C8B-B14F-4D97-AF65-F5344CB8AC3E}">
        <p14:creationId xmlns:p14="http://schemas.microsoft.com/office/powerpoint/2010/main" val="4122925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gn="l"/>
            <a:r>
              <a:rPr lang="en-US" sz="3000" dirty="0" smtClean="0">
                <a:solidFill>
                  <a:prstClr val="black"/>
                </a:solidFill>
              </a:rPr>
              <a:t>Black Share of the Population</a:t>
            </a:r>
            <a:r>
              <a:rPr lang="en-US" sz="3000" dirty="0">
                <a:solidFill>
                  <a:prstClr val="black"/>
                </a:solidFill>
              </a:rPr>
              <a:t/>
            </a:r>
            <a:br>
              <a:rPr lang="en-US" sz="3000" dirty="0">
                <a:solidFill>
                  <a:prstClr val="black"/>
                </a:solidFill>
              </a:rPr>
            </a:br>
            <a:endParaRPr lang="en-US" sz="3000" dirty="0"/>
          </a:p>
        </p:txBody>
      </p:sp>
      <p:pic>
        <p:nvPicPr>
          <p:cNvPr id="5" name="Content Placeholder 4"/>
          <p:cNvPicPr>
            <a:picLocks noGrp="1"/>
          </p:cNvPicPr>
          <p:nvPr>
            <p:ph idx="1"/>
          </p:nvPr>
        </p:nvPicPr>
        <p:blipFill>
          <a:blip r:embed="rId2"/>
          <a:stretch>
            <a:fillRect/>
          </a:stretch>
        </p:blipFill>
        <p:spPr>
          <a:xfrm>
            <a:off x="866441" y="1600200"/>
            <a:ext cx="7411117" cy="4525963"/>
          </a:xfrm>
          <a:prstGeom prst="rect">
            <a:avLst/>
          </a:prstGeom>
        </p:spPr>
      </p:pic>
      <p:sp>
        <p:nvSpPr>
          <p:cNvPr id="4" name="TextBox 3"/>
          <p:cNvSpPr txBox="1"/>
          <p:nvPr/>
        </p:nvSpPr>
        <p:spPr>
          <a:xfrm>
            <a:off x="533400" y="6248400"/>
            <a:ext cx="2133600" cy="400110"/>
          </a:xfrm>
          <a:prstGeom prst="rect">
            <a:avLst/>
          </a:prstGeom>
          <a:noFill/>
        </p:spPr>
        <p:txBody>
          <a:bodyPr wrap="square" rtlCol="0">
            <a:spAutoFit/>
          </a:bodyPr>
          <a:lstStyle/>
          <a:p>
            <a:r>
              <a:rPr lang="en-US" sz="1000" dirty="0" smtClean="0"/>
              <a:t>Source: Analysis of Impediments to Fair Housing Choice, DHCD (2013)</a:t>
            </a:r>
            <a:endParaRPr lang="en-US" sz="1000" dirty="0"/>
          </a:p>
        </p:txBody>
      </p:sp>
    </p:spTree>
    <p:extLst>
      <p:ext uri="{BB962C8B-B14F-4D97-AF65-F5344CB8AC3E}">
        <p14:creationId xmlns:p14="http://schemas.microsoft.com/office/powerpoint/2010/main" val="3844092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gn="l"/>
            <a:r>
              <a:rPr lang="en-US" sz="3000" dirty="0" smtClean="0">
                <a:solidFill>
                  <a:prstClr val="black"/>
                </a:solidFill>
              </a:rPr>
              <a:t>Hispanic/Latino Share of the Population</a:t>
            </a:r>
            <a:r>
              <a:rPr lang="en-US" sz="3000" dirty="0">
                <a:solidFill>
                  <a:prstClr val="black"/>
                </a:solidFill>
              </a:rPr>
              <a:t/>
            </a:r>
            <a:br>
              <a:rPr lang="en-US" sz="3000" dirty="0">
                <a:solidFill>
                  <a:prstClr val="black"/>
                </a:solidFill>
              </a:rPr>
            </a:br>
            <a:endParaRPr lang="en-US" sz="3000" dirty="0"/>
          </a:p>
        </p:txBody>
      </p:sp>
      <p:pic>
        <p:nvPicPr>
          <p:cNvPr id="5" name="Content Placeholder 4"/>
          <p:cNvPicPr>
            <a:picLocks noGrp="1"/>
          </p:cNvPicPr>
          <p:nvPr>
            <p:ph idx="1"/>
          </p:nvPr>
        </p:nvPicPr>
        <p:blipFill>
          <a:blip r:embed="rId2"/>
          <a:stretch>
            <a:fillRect/>
          </a:stretch>
        </p:blipFill>
        <p:spPr>
          <a:xfrm>
            <a:off x="851136" y="1600200"/>
            <a:ext cx="7441727" cy="4525963"/>
          </a:xfrm>
          <a:prstGeom prst="rect">
            <a:avLst/>
          </a:prstGeom>
        </p:spPr>
      </p:pic>
      <p:sp>
        <p:nvSpPr>
          <p:cNvPr id="7" name="TextBox 6"/>
          <p:cNvSpPr txBox="1"/>
          <p:nvPr/>
        </p:nvSpPr>
        <p:spPr>
          <a:xfrm>
            <a:off x="533400" y="6248400"/>
            <a:ext cx="2209800" cy="400110"/>
          </a:xfrm>
          <a:prstGeom prst="rect">
            <a:avLst/>
          </a:prstGeom>
          <a:noFill/>
        </p:spPr>
        <p:txBody>
          <a:bodyPr wrap="square" rtlCol="0">
            <a:spAutoFit/>
          </a:bodyPr>
          <a:lstStyle/>
          <a:p>
            <a:r>
              <a:rPr lang="en-US" sz="1000" dirty="0" smtClean="0"/>
              <a:t>Source: Analysis of Impediments to Fair Housing Choice, DHCD (2013)</a:t>
            </a:r>
            <a:endParaRPr lang="en-US" sz="1000" dirty="0"/>
          </a:p>
        </p:txBody>
      </p:sp>
    </p:spTree>
    <p:extLst>
      <p:ext uri="{BB962C8B-B14F-4D97-AF65-F5344CB8AC3E}">
        <p14:creationId xmlns:p14="http://schemas.microsoft.com/office/powerpoint/2010/main" val="1332127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gn="l"/>
            <a:r>
              <a:rPr lang="en-US" sz="3000" dirty="0" smtClean="0">
                <a:solidFill>
                  <a:prstClr val="black"/>
                </a:solidFill>
              </a:rPr>
              <a:t>Asian </a:t>
            </a:r>
            <a:r>
              <a:rPr lang="en-US" sz="3000" dirty="0">
                <a:solidFill>
                  <a:prstClr val="black"/>
                </a:solidFill>
              </a:rPr>
              <a:t>Share of the Population</a:t>
            </a:r>
            <a:br>
              <a:rPr lang="en-US" sz="3000" dirty="0">
                <a:solidFill>
                  <a:prstClr val="black"/>
                </a:solidFill>
              </a:rPr>
            </a:br>
            <a:endParaRPr lang="en-US" sz="3000" dirty="0"/>
          </a:p>
        </p:txBody>
      </p:sp>
      <p:pic>
        <p:nvPicPr>
          <p:cNvPr id="5" name="Content Placeholder 4"/>
          <p:cNvPicPr>
            <a:picLocks noGrp="1"/>
          </p:cNvPicPr>
          <p:nvPr>
            <p:ph idx="1"/>
          </p:nvPr>
        </p:nvPicPr>
        <p:blipFill>
          <a:blip r:embed="rId2"/>
          <a:stretch>
            <a:fillRect/>
          </a:stretch>
        </p:blipFill>
        <p:spPr>
          <a:xfrm>
            <a:off x="927693" y="1600200"/>
            <a:ext cx="7288613" cy="4525963"/>
          </a:xfrm>
          <a:prstGeom prst="rect">
            <a:avLst/>
          </a:prstGeom>
        </p:spPr>
      </p:pic>
      <p:sp>
        <p:nvSpPr>
          <p:cNvPr id="4" name="TextBox 3"/>
          <p:cNvSpPr txBox="1"/>
          <p:nvPr/>
        </p:nvSpPr>
        <p:spPr>
          <a:xfrm>
            <a:off x="533400" y="6248400"/>
            <a:ext cx="2133600" cy="400110"/>
          </a:xfrm>
          <a:prstGeom prst="rect">
            <a:avLst/>
          </a:prstGeom>
          <a:noFill/>
        </p:spPr>
        <p:txBody>
          <a:bodyPr wrap="square" rtlCol="0">
            <a:spAutoFit/>
          </a:bodyPr>
          <a:lstStyle/>
          <a:p>
            <a:r>
              <a:rPr lang="en-US" sz="1000" dirty="0" smtClean="0"/>
              <a:t>Source: Analysis of Impediments to Fair Housing Choice, DHCD (2013)</a:t>
            </a:r>
            <a:endParaRPr lang="en-US" sz="1000" dirty="0"/>
          </a:p>
        </p:txBody>
      </p:sp>
    </p:spTree>
    <p:extLst>
      <p:ext uri="{BB962C8B-B14F-4D97-AF65-F5344CB8AC3E}">
        <p14:creationId xmlns:p14="http://schemas.microsoft.com/office/powerpoint/2010/main" val="1812651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gn="l"/>
            <a:r>
              <a:rPr lang="en-US" sz="3000" dirty="0" smtClean="0">
                <a:solidFill>
                  <a:prstClr val="black"/>
                </a:solidFill>
              </a:rPr>
              <a:t>White </a:t>
            </a:r>
            <a:r>
              <a:rPr lang="en-US" sz="3000" dirty="0">
                <a:solidFill>
                  <a:prstClr val="black"/>
                </a:solidFill>
              </a:rPr>
              <a:t>Share of the Population</a:t>
            </a:r>
            <a:br>
              <a:rPr lang="en-US" sz="3000" dirty="0">
                <a:solidFill>
                  <a:prstClr val="black"/>
                </a:solidFill>
              </a:rPr>
            </a:br>
            <a:endParaRPr lang="en-US" sz="3000" dirty="0"/>
          </a:p>
        </p:txBody>
      </p:sp>
      <p:pic>
        <p:nvPicPr>
          <p:cNvPr id="5" name="Content Placeholder 4"/>
          <p:cNvPicPr>
            <a:picLocks noGrp="1"/>
          </p:cNvPicPr>
          <p:nvPr>
            <p:ph idx="1"/>
          </p:nvPr>
        </p:nvPicPr>
        <p:blipFill>
          <a:blip r:embed="rId2"/>
          <a:stretch>
            <a:fillRect/>
          </a:stretch>
        </p:blipFill>
        <p:spPr>
          <a:xfrm>
            <a:off x="927693" y="1600200"/>
            <a:ext cx="7288613" cy="4525963"/>
          </a:xfrm>
          <a:prstGeom prst="rect">
            <a:avLst/>
          </a:prstGeom>
        </p:spPr>
      </p:pic>
    </p:spTree>
    <p:extLst>
      <p:ext uri="{BB962C8B-B14F-4D97-AF65-F5344CB8AC3E}">
        <p14:creationId xmlns:p14="http://schemas.microsoft.com/office/powerpoint/2010/main" val="114210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3100" dirty="0" smtClean="0"/>
              <a:t/>
            </a:r>
            <a:br>
              <a:rPr lang="en-US" sz="3100" dirty="0" smtClean="0"/>
            </a:br>
            <a:r>
              <a:rPr lang="en-US" sz="3100" dirty="0"/>
              <a:t/>
            </a:r>
            <a:br>
              <a:rPr lang="en-US" sz="3100" dirty="0"/>
            </a:br>
            <a:r>
              <a:rPr lang="en-US" sz="3100" dirty="0" smtClean="0"/>
              <a:t>Top </a:t>
            </a:r>
            <a:r>
              <a:rPr lang="en-US" sz="3100" dirty="0"/>
              <a:t>Ten Massachusetts Communities for Major Racial and Ethnic Groups</a:t>
            </a:r>
            <a:r>
              <a:rPr lang="en-US" dirty="0"/>
              <a:t/>
            </a:r>
            <a:br>
              <a:rPr lang="en-US" dirty="0"/>
            </a:br>
            <a:endParaRPr lang="en-US" dirty="0"/>
          </a:p>
        </p:txBody>
      </p:sp>
      <p:pic>
        <p:nvPicPr>
          <p:cNvPr id="205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785363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5305493"/>
            <a:ext cx="2667000" cy="246221"/>
          </a:xfrm>
          <a:prstGeom prst="rect">
            <a:avLst/>
          </a:prstGeom>
          <a:noFill/>
        </p:spPr>
        <p:txBody>
          <a:bodyPr wrap="square" rtlCol="0">
            <a:spAutoFit/>
          </a:bodyPr>
          <a:lstStyle/>
          <a:p>
            <a:r>
              <a:rPr lang="en-US" sz="1000" dirty="0"/>
              <a:t>Source: 2010 Decennial Census</a:t>
            </a:r>
          </a:p>
        </p:txBody>
      </p:sp>
    </p:spTree>
    <p:extLst>
      <p:ext uri="{BB962C8B-B14F-4D97-AF65-F5344CB8AC3E}">
        <p14:creationId xmlns:p14="http://schemas.microsoft.com/office/powerpoint/2010/main" val="578964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382000" cy="6463308"/>
          </a:xfrm>
          <a:prstGeom prst="rect">
            <a:avLst/>
          </a:prstGeom>
        </p:spPr>
        <p:txBody>
          <a:bodyPr wrap="square">
            <a:spAutoFit/>
          </a:bodyPr>
          <a:lstStyle/>
          <a:p>
            <a:r>
              <a:rPr lang="en-US" b="1" dirty="0" smtClean="0"/>
              <a:t>Introduction</a:t>
            </a:r>
          </a:p>
          <a:p>
            <a:pPr marL="285750" indent="-285750">
              <a:buFont typeface="Arial" panose="020B0604020202020204" pitchFamily="34" charset="0"/>
              <a:buChar char="•"/>
            </a:pPr>
            <a:r>
              <a:rPr lang="en-US" dirty="0"/>
              <a:t>What do we mean when we talk about mixed race and/or mixed income communities?</a:t>
            </a:r>
          </a:p>
          <a:p>
            <a:pPr marL="285750" indent="-285750">
              <a:buFont typeface="Arial" panose="020B0604020202020204" pitchFamily="34" charset="0"/>
              <a:buChar char="•"/>
            </a:pPr>
            <a:r>
              <a:rPr lang="en-US" dirty="0" smtClean="0"/>
              <a:t>Why </a:t>
            </a:r>
            <a:r>
              <a:rPr lang="en-US" dirty="0"/>
              <a:t>are we talking about this now, and why in the context of smart growth and sustainability?</a:t>
            </a:r>
          </a:p>
          <a:p>
            <a:endParaRPr lang="en-US" dirty="0" smtClean="0"/>
          </a:p>
          <a:p>
            <a:r>
              <a:rPr lang="en-US" b="1" dirty="0" smtClean="0"/>
              <a:t>Racial Separation, </a:t>
            </a:r>
            <a:r>
              <a:rPr lang="en-US" b="1" dirty="0"/>
              <a:t>C</a:t>
            </a:r>
            <a:r>
              <a:rPr lang="en-US" b="1" dirty="0" smtClean="0"/>
              <a:t>oncentrated </a:t>
            </a:r>
            <a:r>
              <a:rPr lang="en-US" b="1" dirty="0"/>
              <a:t>P</a:t>
            </a:r>
            <a:r>
              <a:rPr lang="en-US" b="1" dirty="0" smtClean="0"/>
              <a:t>overty and Access to Opportunity</a:t>
            </a:r>
            <a:endParaRPr lang="en-US" b="1" dirty="0" smtClean="0"/>
          </a:p>
          <a:p>
            <a:pPr marL="285750" lvl="0" indent="-285750">
              <a:buFont typeface="Arial" panose="020B0604020202020204" pitchFamily="34" charset="0"/>
              <a:buChar char="•"/>
            </a:pPr>
            <a:r>
              <a:rPr lang="en-US" dirty="0" smtClean="0">
                <a:solidFill>
                  <a:prstClr val="black"/>
                </a:solidFill>
              </a:rPr>
              <a:t>Inextricably linked</a:t>
            </a:r>
          </a:p>
          <a:p>
            <a:pPr marL="285750" lvl="0" indent="-285750">
              <a:buFont typeface="Arial" panose="020B0604020202020204" pitchFamily="34" charset="0"/>
              <a:buChar char="•"/>
            </a:pPr>
            <a:r>
              <a:rPr lang="en-US" dirty="0" smtClean="0">
                <a:solidFill>
                  <a:prstClr val="black"/>
                </a:solidFill>
              </a:rPr>
              <a:t>Why does concentrated poverty matter?</a:t>
            </a:r>
            <a:endParaRPr lang="en-US" dirty="0">
              <a:solidFill>
                <a:prstClr val="black"/>
              </a:solidFill>
            </a:endParaRPr>
          </a:p>
          <a:p>
            <a:pPr marL="285750" lvl="0" indent="-285750">
              <a:buFont typeface="Arial" panose="020B0604020202020204" pitchFamily="34" charset="0"/>
              <a:buChar char="•"/>
            </a:pPr>
            <a:r>
              <a:rPr lang="en-US" dirty="0" smtClean="0">
                <a:solidFill>
                  <a:prstClr val="black"/>
                </a:solidFill>
              </a:rPr>
              <a:t>What constitutes opportunity? Tensions/tradeoffs</a:t>
            </a:r>
            <a:endParaRPr lang="en-US" dirty="0">
              <a:solidFill>
                <a:prstClr val="black"/>
              </a:solidFill>
            </a:endParaRPr>
          </a:p>
          <a:p>
            <a:endParaRPr lang="en-US" dirty="0" smtClean="0"/>
          </a:p>
          <a:p>
            <a:r>
              <a:rPr lang="en-US" b="1" dirty="0" smtClean="0"/>
              <a:t>The </a:t>
            </a:r>
            <a:r>
              <a:rPr lang="en-US" b="1" dirty="0"/>
              <a:t>Massachusetts </a:t>
            </a:r>
            <a:r>
              <a:rPr lang="en-US" b="1" dirty="0" smtClean="0"/>
              <a:t>Context</a:t>
            </a:r>
          </a:p>
          <a:p>
            <a:pPr marL="285750" indent="-285750">
              <a:buFont typeface="Arial" panose="020B0604020202020204" pitchFamily="34" charset="0"/>
              <a:buChar char="•"/>
            </a:pPr>
            <a:r>
              <a:rPr lang="en-US" dirty="0" smtClean="0"/>
              <a:t>Who </a:t>
            </a:r>
            <a:r>
              <a:rPr lang="en-US" dirty="0"/>
              <a:t>we are and where we </a:t>
            </a:r>
            <a:r>
              <a:rPr lang="en-US" dirty="0" smtClean="0"/>
              <a:t>live</a:t>
            </a:r>
          </a:p>
          <a:p>
            <a:pPr marL="742950" lvl="1" indent="-285750">
              <a:buFont typeface="Arial" panose="020B0604020202020204" pitchFamily="34" charset="0"/>
              <a:buChar char="•"/>
            </a:pPr>
            <a:r>
              <a:rPr lang="en-US" dirty="0"/>
              <a:t>The </a:t>
            </a:r>
            <a:r>
              <a:rPr lang="en-US" dirty="0" smtClean="0"/>
              <a:t>legacy </a:t>
            </a:r>
            <a:r>
              <a:rPr lang="en-US" dirty="0"/>
              <a:t>of the </a:t>
            </a:r>
            <a:r>
              <a:rPr lang="en-US" dirty="0" smtClean="0"/>
              <a:t>past</a:t>
            </a:r>
            <a:endParaRPr lang="en-US" dirty="0"/>
          </a:p>
          <a:p>
            <a:pPr marL="742950" lvl="1" indent="-285750">
              <a:buFont typeface="Arial" panose="020B0604020202020204" pitchFamily="34" charset="0"/>
              <a:buChar char="•"/>
            </a:pPr>
            <a:r>
              <a:rPr lang="en-US" dirty="0"/>
              <a:t>Current </a:t>
            </a:r>
            <a:r>
              <a:rPr lang="en-US" dirty="0" smtClean="0"/>
              <a:t>conditions</a:t>
            </a:r>
          </a:p>
          <a:p>
            <a:pPr marL="285750" indent="-285750">
              <a:buFont typeface="Arial" panose="020B0604020202020204" pitchFamily="34" charset="0"/>
              <a:buChar char="•"/>
            </a:pPr>
            <a:r>
              <a:rPr lang="en-US" dirty="0"/>
              <a:t>Assisted Housing: the safety </a:t>
            </a:r>
            <a:r>
              <a:rPr lang="en-US" dirty="0" smtClean="0"/>
              <a:t>net</a:t>
            </a:r>
          </a:p>
          <a:p>
            <a:pPr marL="742950" lvl="1" indent="-285750">
              <a:buFont typeface="Arial" panose="020B0604020202020204" pitchFamily="34" charset="0"/>
              <a:buChar char="•"/>
            </a:pPr>
            <a:r>
              <a:rPr lang="en-US" dirty="0" smtClean="0"/>
              <a:t>How </a:t>
            </a:r>
            <a:r>
              <a:rPr lang="en-US" dirty="0"/>
              <a:t>the safety net was created</a:t>
            </a:r>
          </a:p>
          <a:p>
            <a:pPr marL="742950" lvl="1" indent="-285750">
              <a:buFont typeface="Arial" panose="020B0604020202020204" pitchFamily="34" charset="0"/>
              <a:buChar char="•"/>
            </a:pPr>
            <a:r>
              <a:rPr lang="en-US" dirty="0" smtClean="0"/>
              <a:t>How </a:t>
            </a:r>
            <a:r>
              <a:rPr lang="en-US" dirty="0"/>
              <a:t>we are growing </a:t>
            </a:r>
            <a:r>
              <a:rPr lang="en-US" dirty="0" smtClean="0"/>
              <a:t>it</a:t>
            </a:r>
          </a:p>
          <a:p>
            <a:endParaRPr lang="en-US" dirty="0" smtClean="0"/>
          </a:p>
          <a:p>
            <a:r>
              <a:rPr lang="en-US" b="1" dirty="0"/>
              <a:t>R</a:t>
            </a:r>
            <a:r>
              <a:rPr lang="en-US" b="1" dirty="0" smtClean="0"/>
              <a:t>ecommendations</a:t>
            </a:r>
          </a:p>
          <a:p>
            <a:pPr marL="285750" indent="-285750">
              <a:buFont typeface="Arial" panose="020B0604020202020204" pitchFamily="34" charset="0"/>
              <a:buChar char="•"/>
            </a:pPr>
            <a:r>
              <a:rPr lang="en-US" dirty="0" smtClean="0"/>
              <a:t>For </a:t>
            </a:r>
            <a:r>
              <a:rPr lang="en-US" dirty="0"/>
              <a:t>mitigating </a:t>
            </a:r>
            <a:r>
              <a:rPr lang="en-US" dirty="0" smtClean="0"/>
              <a:t>larger market </a:t>
            </a:r>
            <a:r>
              <a:rPr lang="en-US" dirty="0" smtClean="0"/>
              <a:t>conditions</a:t>
            </a:r>
          </a:p>
          <a:p>
            <a:pPr marL="285750" indent="-285750">
              <a:buFont typeface="Arial" panose="020B0604020202020204" pitchFamily="34" charset="0"/>
              <a:buChar char="•"/>
            </a:pPr>
            <a:r>
              <a:rPr lang="en-US" dirty="0" smtClean="0"/>
              <a:t>For </a:t>
            </a:r>
            <a:r>
              <a:rPr lang="en-US" dirty="0"/>
              <a:t>addressing issues in </a:t>
            </a:r>
            <a:r>
              <a:rPr lang="en-US" dirty="0" smtClean="0"/>
              <a:t>specific mixed income developments</a:t>
            </a:r>
            <a:endParaRPr lang="en-US" dirty="0"/>
          </a:p>
          <a:p>
            <a:r>
              <a:rPr lang="en-US" dirty="0" smtClean="0"/>
              <a:t> </a:t>
            </a:r>
            <a:endParaRPr lang="en-US" dirty="0"/>
          </a:p>
        </p:txBody>
      </p:sp>
    </p:spTree>
    <p:extLst>
      <p:ext uri="{BB962C8B-B14F-4D97-AF65-F5344CB8AC3E}">
        <p14:creationId xmlns:p14="http://schemas.microsoft.com/office/powerpoint/2010/main" val="310118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pPr marL="342900" lvl="0" indent="-342900" algn="l">
              <a:spcBef>
                <a:spcPct val="20000"/>
              </a:spcBef>
            </a:pPr>
            <a:r>
              <a:rPr lang="en-US" sz="1800" dirty="0" smtClean="0">
                <a:solidFill>
                  <a:prstClr val="black"/>
                </a:solidFill>
                <a:ea typeface="+mn-ea"/>
                <a:cs typeface="+mn-cs"/>
              </a:rPr>
              <a:t/>
            </a:r>
            <a:br>
              <a:rPr lang="en-US" sz="1800" dirty="0" smtClean="0">
                <a:solidFill>
                  <a:prstClr val="black"/>
                </a:solidFill>
                <a:ea typeface="+mn-ea"/>
                <a:cs typeface="+mn-cs"/>
              </a:rPr>
            </a:br>
            <a:r>
              <a:rPr lang="en-US" sz="1800" dirty="0" smtClean="0">
                <a:solidFill>
                  <a:prstClr val="black"/>
                </a:solidFill>
                <a:ea typeface="+mn-ea"/>
                <a:cs typeface="+mn-cs"/>
              </a:rPr>
              <a:t/>
            </a:r>
            <a:br>
              <a:rPr lang="en-US" sz="1800" dirty="0" smtClean="0">
                <a:solidFill>
                  <a:prstClr val="black"/>
                </a:solidFill>
                <a:ea typeface="+mn-ea"/>
                <a:cs typeface="+mn-cs"/>
              </a:rPr>
            </a:br>
            <a:r>
              <a:rPr lang="en-US" sz="1800" dirty="0" smtClean="0">
                <a:solidFill>
                  <a:prstClr val="black"/>
                </a:solidFill>
                <a:ea typeface="+mn-ea"/>
                <a:cs typeface="+mn-cs"/>
              </a:rPr>
              <a:t>On average, MA residents of color, particularly Latinos and Blacks, do have lower incomes and higher rates of poverty than White residents do, but these differences do not fully explain the racial and ethnic segregation.  </a:t>
            </a:r>
            <a:r>
              <a:rPr lang="en-US" sz="1600" dirty="0">
                <a:solidFill>
                  <a:prstClr val="black"/>
                </a:solidFill>
                <a:ea typeface="+mn-ea"/>
                <a:cs typeface="+mn-cs"/>
              </a:rPr>
              <a:t/>
            </a:r>
            <a:br>
              <a:rPr lang="en-US" sz="1600" dirty="0">
                <a:solidFill>
                  <a:prstClr val="black"/>
                </a:solidFill>
                <a:ea typeface="+mn-ea"/>
                <a:cs typeface="+mn-cs"/>
              </a:rPr>
            </a:br>
            <a:endParaRPr lang="en-US" sz="3200" i="1" dirty="0"/>
          </a:p>
        </p:txBody>
      </p:sp>
      <p:pic>
        <p:nvPicPr>
          <p:cNvPr id="6194"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60685"/>
            <a:ext cx="2834240" cy="339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95"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76520"/>
            <a:ext cx="2847393" cy="338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96"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037" y="1868601"/>
            <a:ext cx="2790330" cy="338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599" y="5464629"/>
            <a:ext cx="2085393" cy="307777"/>
          </a:xfrm>
          <a:prstGeom prst="rect">
            <a:avLst/>
          </a:prstGeom>
          <a:noFill/>
        </p:spPr>
        <p:txBody>
          <a:bodyPr wrap="square" rtlCol="0">
            <a:spAutoFit/>
          </a:bodyPr>
          <a:lstStyle/>
          <a:p>
            <a:r>
              <a:rPr lang="en-US" sz="1400" dirty="0" smtClean="0"/>
              <a:t>Predicted v Actual Black*</a:t>
            </a:r>
            <a:endParaRPr lang="en-US" sz="1400" dirty="0"/>
          </a:p>
        </p:txBody>
      </p:sp>
      <p:sp>
        <p:nvSpPr>
          <p:cNvPr id="7" name="TextBox 6"/>
          <p:cNvSpPr txBox="1"/>
          <p:nvPr/>
        </p:nvSpPr>
        <p:spPr>
          <a:xfrm>
            <a:off x="3466504" y="5464628"/>
            <a:ext cx="2248496" cy="307777"/>
          </a:xfrm>
          <a:prstGeom prst="rect">
            <a:avLst/>
          </a:prstGeom>
          <a:noFill/>
        </p:spPr>
        <p:txBody>
          <a:bodyPr wrap="square" rtlCol="0">
            <a:spAutoFit/>
          </a:bodyPr>
          <a:lstStyle/>
          <a:p>
            <a:r>
              <a:rPr lang="en-US" sz="1400" dirty="0" smtClean="0"/>
              <a:t>Predicted v Actual Hispanic*</a:t>
            </a:r>
            <a:endParaRPr lang="en-US" sz="1400" dirty="0"/>
          </a:p>
        </p:txBody>
      </p:sp>
      <p:sp>
        <p:nvSpPr>
          <p:cNvPr id="8" name="TextBox 7"/>
          <p:cNvSpPr txBox="1"/>
          <p:nvPr/>
        </p:nvSpPr>
        <p:spPr>
          <a:xfrm>
            <a:off x="6318023" y="5464629"/>
            <a:ext cx="2085393" cy="307777"/>
          </a:xfrm>
          <a:prstGeom prst="rect">
            <a:avLst/>
          </a:prstGeom>
          <a:noFill/>
        </p:spPr>
        <p:txBody>
          <a:bodyPr wrap="square" rtlCol="0">
            <a:spAutoFit/>
          </a:bodyPr>
          <a:lstStyle/>
          <a:p>
            <a:r>
              <a:rPr lang="en-US" sz="1400" dirty="0" smtClean="0"/>
              <a:t>Predicted v Actual Asian*</a:t>
            </a:r>
            <a:endParaRPr lang="en-US" sz="14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867400"/>
            <a:ext cx="251460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2023" y="6250201"/>
            <a:ext cx="2580637" cy="415498"/>
          </a:xfrm>
          <a:prstGeom prst="rect">
            <a:avLst/>
          </a:prstGeom>
          <a:noFill/>
        </p:spPr>
        <p:txBody>
          <a:bodyPr wrap="square" rtlCol="0">
            <a:spAutoFit/>
          </a:bodyPr>
          <a:lstStyle/>
          <a:p>
            <a:r>
              <a:rPr lang="en-US" sz="1000" dirty="0" smtClean="0"/>
              <a:t>Source: Fair Housing and Equity Assessment for Greater Boston, MAPC</a:t>
            </a:r>
            <a:endParaRPr lang="en-US" sz="1000" dirty="0"/>
          </a:p>
        </p:txBody>
      </p:sp>
    </p:spTree>
    <p:extLst>
      <p:ext uri="{BB962C8B-B14F-4D97-AF65-F5344CB8AC3E}">
        <p14:creationId xmlns:p14="http://schemas.microsoft.com/office/powerpoint/2010/main" val="2404040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fontScale="90000"/>
          </a:bodyPr>
          <a:lstStyle/>
          <a:p>
            <a:pPr algn="l"/>
            <a:r>
              <a:rPr lang="en-US" sz="3300" dirty="0" smtClean="0"/>
              <a:t/>
            </a:r>
            <a:br>
              <a:rPr lang="en-US" sz="3300" dirty="0" smtClean="0"/>
            </a:br>
            <a:r>
              <a:rPr lang="en-US" sz="3300" dirty="0" smtClean="0"/>
              <a:t>Trends in Segregation</a:t>
            </a:r>
            <a:r>
              <a:rPr lang="en-US" dirty="0" smtClean="0"/>
              <a:t/>
            </a:r>
            <a:br>
              <a:rPr lang="en-US" dirty="0" smtClean="0"/>
            </a:b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747929670"/>
              </p:ext>
            </p:extLst>
          </p:nvPr>
        </p:nvGraphicFramePr>
        <p:xfrm>
          <a:off x="5029201" y="1600200"/>
          <a:ext cx="3200400" cy="3381374"/>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163760" cy="195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6019800"/>
            <a:ext cx="6530686" cy="461665"/>
          </a:xfrm>
          <a:prstGeom prst="rect">
            <a:avLst/>
          </a:prstGeom>
          <a:noFill/>
        </p:spPr>
        <p:txBody>
          <a:bodyPr wrap="square" rtlCol="0">
            <a:spAutoFit/>
          </a:bodyPr>
          <a:lstStyle/>
          <a:p>
            <a:r>
              <a:rPr lang="en-US" sz="1200" dirty="0" smtClean="0"/>
              <a:t>Source: John </a:t>
            </a:r>
            <a:r>
              <a:rPr lang="en-US" sz="1200" dirty="0"/>
              <a:t>R. Logan and Brian </a:t>
            </a:r>
            <a:r>
              <a:rPr lang="en-US" sz="1200" dirty="0" err="1"/>
              <a:t>Stults</a:t>
            </a:r>
            <a:r>
              <a:rPr lang="en-US" sz="1200" dirty="0"/>
              <a:t>. 2011. “The Persistence of Segregation in the Metropolis: New Findings from the 2010 Census” Census Brief prepared for Project US2010. </a:t>
            </a:r>
          </a:p>
        </p:txBody>
      </p:sp>
      <p:sp>
        <p:nvSpPr>
          <p:cNvPr id="8" name="Rectangle 7"/>
          <p:cNvSpPr/>
          <p:nvPr/>
        </p:nvSpPr>
        <p:spPr>
          <a:xfrm>
            <a:off x="609600" y="4038600"/>
            <a:ext cx="8001000" cy="1200329"/>
          </a:xfrm>
          <a:prstGeom prst="rect">
            <a:avLst/>
          </a:prstGeom>
        </p:spPr>
        <p:txBody>
          <a:bodyPr wrap="square">
            <a:spAutoFit/>
          </a:bodyPr>
          <a:lstStyle/>
          <a:p>
            <a:r>
              <a:rPr lang="en-US" dirty="0"/>
              <a:t>Racial segregation in U.S. neighborhoods has declined over the past several decades but it remains very high. Meanwhile, </a:t>
            </a:r>
            <a:r>
              <a:rPr lang="en-US" dirty="0" smtClean="0"/>
              <a:t>income segregation has </a:t>
            </a:r>
            <a:r>
              <a:rPr lang="en-US" dirty="0"/>
              <a:t>risen sharply from the relatively low levels in the 1970s. Large metropolitan areas, including Boston and Springfield, are among the nation’s most segregated regions.</a:t>
            </a:r>
          </a:p>
        </p:txBody>
      </p:sp>
    </p:spTree>
    <p:extLst>
      <p:ext uri="{BB962C8B-B14F-4D97-AF65-F5344CB8AC3E}">
        <p14:creationId xmlns:p14="http://schemas.microsoft.com/office/powerpoint/2010/main" val="2735667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33" y="762000"/>
            <a:ext cx="8547334" cy="561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228600"/>
            <a:ext cx="8229600" cy="338554"/>
          </a:xfrm>
          <a:prstGeom prst="rect">
            <a:avLst/>
          </a:prstGeom>
          <a:noFill/>
        </p:spPr>
        <p:txBody>
          <a:bodyPr wrap="square" rtlCol="0">
            <a:spAutoFit/>
          </a:bodyPr>
          <a:lstStyle/>
          <a:p>
            <a:pPr algn="ctr"/>
            <a:r>
              <a:rPr lang="en-US" sz="1600" b="1" dirty="0"/>
              <a:t>Racial Change in the Springfield Metro Area , 1980-2010</a:t>
            </a:r>
          </a:p>
        </p:txBody>
      </p:sp>
    </p:spTree>
    <p:extLst>
      <p:ext uri="{BB962C8B-B14F-4D97-AF65-F5344CB8AC3E}">
        <p14:creationId xmlns:p14="http://schemas.microsoft.com/office/powerpoint/2010/main" val="1329624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Segregated </a:t>
            </a:r>
            <a:r>
              <a:rPr lang="en-US" sz="3000" dirty="0"/>
              <a:t>Communities Create Segregated Schools </a:t>
            </a:r>
          </a:p>
        </p:txBody>
      </p:sp>
      <p:sp>
        <p:nvSpPr>
          <p:cNvPr id="3" name="Content Placeholder 2"/>
          <p:cNvSpPr>
            <a:spLocks noGrp="1"/>
          </p:cNvSpPr>
          <p:nvPr>
            <p:ph idx="1"/>
          </p:nvPr>
        </p:nvSpPr>
        <p:spPr/>
        <p:txBody>
          <a:bodyPr>
            <a:normAutofit/>
          </a:bodyPr>
          <a:lstStyle/>
          <a:p>
            <a:pPr fontAlgn="base"/>
            <a:r>
              <a:rPr lang="en-US" sz="2000" dirty="0" smtClean="0"/>
              <a:t>Nearly 62% </a:t>
            </a:r>
            <a:r>
              <a:rPr lang="en-US" sz="2000" dirty="0"/>
              <a:t>of the region’s Black school age children live in just four municipalities: Boston, Brockton, Randolph, and Lynn, all </a:t>
            </a:r>
            <a:r>
              <a:rPr lang="en-US" sz="2000" dirty="0" smtClean="0"/>
              <a:t>majority </a:t>
            </a:r>
            <a:r>
              <a:rPr lang="en-US" sz="2000" dirty="0"/>
              <a:t>minority communities. </a:t>
            </a:r>
            <a:endParaRPr lang="en-US" sz="2000" dirty="0" smtClean="0"/>
          </a:p>
          <a:p>
            <a:pPr fontAlgn="base"/>
            <a:endParaRPr lang="en-US" sz="2000" dirty="0"/>
          </a:p>
          <a:p>
            <a:pPr fontAlgn="base"/>
            <a:r>
              <a:rPr lang="en-US" sz="2000" dirty="0" smtClean="0"/>
              <a:t>The </a:t>
            </a:r>
            <a:r>
              <a:rPr lang="en-US" sz="2000" dirty="0"/>
              <a:t>City of Boston is home to nearly </a:t>
            </a:r>
            <a:r>
              <a:rPr lang="en-US" sz="2000" dirty="0" smtClean="0"/>
              <a:t>44% of </a:t>
            </a:r>
            <a:r>
              <a:rPr lang="en-US" sz="2000" dirty="0"/>
              <a:t>the region’s Black school age children and </a:t>
            </a:r>
            <a:r>
              <a:rPr lang="en-US" sz="2000" dirty="0" smtClean="0"/>
              <a:t>23% of </a:t>
            </a:r>
            <a:r>
              <a:rPr lang="en-US" sz="2000" dirty="0"/>
              <a:t>its Latino children, fewer than </a:t>
            </a:r>
            <a:r>
              <a:rPr lang="en-US" sz="2000" dirty="0" smtClean="0"/>
              <a:t>3% of </a:t>
            </a:r>
            <a:r>
              <a:rPr lang="en-US" sz="2000" dirty="0"/>
              <a:t>the MAPC region’s Non-Hispanic White children live there. </a:t>
            </a:r>
            <a:endParaRPr lang="en-US" sz="2000" dirty="0" smtClean="0"/>
          </a:p>
          <a:p>
            <a:pPr fontAlgn="base"/>
            <a:endParaRPr lang="en-US" sz="2000" dirty="0" smtClean="0"/>
          </a:p>
          <a:p>
            <a:pPr fontAlgn="base"/>
            <a:r>
              <a:rPr lang="en-US" sz="2000" dirty="0" smtClean="0"/>
              <a:t>The </a:t>
            </a:r>
            <a:r>
              <a:rPr lang="en-US" sz="2000" dirty="0"/>
              <a:t>consequence of offering elementary and secondary public education within municipal boundaries is that White children are highly unlikely to come into contact with children of color either in their communities or within their schools </a:t>
            </a:r>
          </a:p>
        </p:txBody>
      </p:sp>
    </p:spTree>
    <p:extLst>
      <p:ext uri="{BB962C8B-B14F-4D97-AF65-F5344CB8AC3E}">
        <p14:creationId xmlns:p14="http://schemas.microsoft.com/office/powerpoint/2010/main" val="3200808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424738" cy="302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914400"/>
            <a:ext cx="8763000" cy="307777"/>
          </a:xfrm>
          <a:prstGeom prst="rect">
            <a:avLst/>
          </a:prstGeom>
          <a:noFill/>
        </p:spPr>
        <p:txBody>
          <a:bodyPr wrap="square" rtlCol="0">
            <a:spAutoFit/>
          </a:bodyPr>
          <a:lstStyle/>
          <a:p>
            <a:r>
              <a:rPr lang="en-US" sz="1400" dirty="0"/>
              <a:t>Characteristics of Students in Public Schools Attended by the MAPC region’s Black, White, Asian, and Hispanic Students</a:t>
            </a:r>
          </a:p>
        </p:txBody>
      </p:sp>
    </p:spTree>
    <p:extLst>
      <p:ext uri="{BB962C8B-B14F-4D97-AF65-F5344CB8AC3E}">
        <p14:creationId xmlns:p14="http://schemas.microsoft.com/office/powerpoint/2010/main" val="467539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Autofit/>
          </a:bodyPr>
          <a:lstStyle/>
          <a:p>
            <a:pPr algn="l"/>
            <a:r>
              <a:rPr lang="en-US" sz="3000" dirty="0" smtClean="0"/>
              <a:t>High </a:t>
            </a:r>
            <a:r>
              <a:rPr lang="en-US" sz="3000" dirty="0"/>
              <a:t>levels of racial separation are rooted in public and private discriminatory actions of the </a:t>
            </a:r>
            <a:r>
              <a:rPr lang="en-US" sz="3000" dirty="0" smtClean="0"/>
              <a:t>past…</a:t>
            </a:r>
            <a:br>
              <a:rPr lang="en-US" sz="3000" dirty="0" smtClean="0"/>
            </a:br>
            <a:endParaRPr lang="en-US" sz="3000" dirty="0"/>
          </a:p>
        </p:txBody>
      </p:sp>
      <p:graphicFrame>
        <p:nvGraphicFramePr>
          <p:cNvPr id="7" name="Chart 6"/>
          <p:cNvGraphicFramePr>
            <a:graphicFrameLocks/>
          </p:cNvGraphicFramePr>
          <p:nvPr>
            <p:extLst>
              <p:ext uri="{D42A27DB-BD31-4B8C-83A1-F6EECF244321}">
                <p14:modId xmlns:p14="http://schemas.microsoft.com/office/powerpoint/2010/main" val="2747929670"/>
              </p:ext>
            </p:extLst>
          </p:nvPr>
        </p:nvGraphicFramePr>
        <p:xfrm>
          <a:off x="5029201" y="1600200"/>
          <a:ext cx="3200400" cy="3381374"/>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10"/>
          <p:cNvSpPr>
            <a:spLocks noGrp="1"/>
          </p:cNvSpPr>
          <p:nvPr>
            <p:ph idx="1"/>
          </p:nvPr>
        </p:nvSpPr>
        <p:spPr/>
        <p:txBody>
          <a:bodyPr>
            <a:normAutofit/>
          </a:bodyPr>
          <a:lstStyle/>
          <a:p>
            <a:pPr marL="0" indent="0">
              <a:buNone/>
            </a:pPr>
            <a:r>
              <a:rPr lang="en-US" sz="2800" dirty="0" smtClean="0"/>
              <a:t>but </a:t>
            </a:r>
            <a:r>
              <a:rPr lang="en-US" sz="2800" dirty="0"/>
              <a:t>they are maintained – and often exacerbated – by current conditions. These include</a:t>
            </a:r>
            <a:r>
              <a:rPr lang="en-US" sz="2800" dirty="0" smtClean="0"/>
              <a:t>:</a:t>
            </a:r>
            <a:endParaRPr lang="en-US" sz="2800" dirty="0"/>
          </a:p>
          <a:p>
            <a:r>
              <a:rPr lang="en-US" sz="2000" dirty="0"/>
              <a:t>D</a:t>
            </a:r>
            <a:r>
              <a:rPr lang="en-US" sz="2000" dirty="0" smtClean="0"/>
              <a:t>iscrimination </a:t>
            </a:r>
            <a:r>
              <a:rPr lang="en-US" sz="2000" dirty="0"/>
              <a:t>or differential treatment in the housing, mortgage and insurance markets</a:t>
            </a:r>
            <a:r>
              <a:rPr lang="en-US" sz="2000" dirty="0" smtClean="0"/>
              <a:t>;</a:t>
            </a:r>
            <a:endParaRPr lang="en-US" sz="2000" dirty="0"/>
          </a:p>
          <a:p>
            <a:r>
              <a:rPr lang="en-US" sz="2000" dirty="0"/>
              <a:t>E</a:t>
            </a:r>
            <a:r>
              <a:rPr lang="en-US" sz="2000" dirty="0" smtClean="0"/>
              <a:t>xclusionary </a:t>
            </a:r>
            <a:r>
              <a:rPr lang="en-US" sz="2000" dirty="0"/>
              <a:t>zoning, land use, and school policies at the state and local levels; </a:t>
            </a:r>
          </a:p>
          <a:p>
            <a:r>
              <a:rPr lang="en-US" sz="2000" dirty="0"/>
              <a:t>G</a:t>
            </a:r>
            <a:r>
              <a:rPr lang="en-US" sz="2000" dirty="0" smtClean="0"/>
              <a:t>overnment </a:t>
            </a:r>
            <a:r>
              <a:rPr lang="en-US" sz="2000" dirty="0"/>
              <a:t>policies affecting the location of, and access to, subsidized housing</a:t>
            </a:r>
            <a:r>
              <a:rPr lang="en-US" sz="2000" dirty="0" smtClean="0"/>
              <a:t>;</a:t>
            </a:r>
          </a:p>
          <a:p>
            <a:r>
              <a:rPr lang="en-US" sz="2000" dirty="0" smtClean="0"/>
              <a:t> </a:t>
            </a:r>
            <a:r>
              <a:rPr lang="en-US" sz="2000" dirty="0"/>
              <a:t>L</a:t>
            </a:r>
            <a:r>
              <a:rPr lang="en-US" sz="2000" dirty="0" smtClean="0"/>
              <a:t>imited </a:t>
            </a:r>
            <a:r>
              <a:rPr lang="en-US" sz="2000" dirty="0"/>
              <a:t>affordable housing and a lack of housing diversity in many communities; and </a:t>
            </a:r>
            <a:endParaRPr lang="en-US" sz="2000" dirty="0" smtClean="0"/>
          </a:p>
          <a:p>
            <a:r>
              <a:rPr lang="en-US" sz="2000" dirty="0" smtClean="0"/>
              <a:t>Infrastructure </a:t>
            </a:r>
            <a:r>
              <a:rPr lang="en-US" sz="2000" dirty="0"/>
              <a:t>investments.</a:t>
            </a:r>
          </a:p>
          <a:p>
            <a:endParaRPr lang="en-US" sz="2400" dirty="0"/>
          </a:p>
        </p:txBody>
      </p:sp>
    </p:spTree>
    <p:extLst>
      <p:ext uri="{BB962C8B-B14F-4D97-AF65-F5344CB8AC3E}">
        <p14:creationId xmlns:p14="http://schemas.microsoft.com/office/powerpoint/2010/main" val="2735667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fontScale="90000"/>
          </a:bodyPr>
          <a:lstStyle/>
          <a:p>
            <a:r>
              <a:rPr lang="en-US" dirty="0" smtClean="0"/>
              <a:t/>
            </a:r>
            <a:br>
              <a:rPr lang="en-US" dirty="0" smtClean="0"/>
            </a:b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4084474142"/>
              </p:ext>
            </p:extLst>
          </p:nvPr>
        </p:nvGraphicFramePr>
        <p:xfrm>
          <a:off x="5029201" y="1600200"/>
          <a:ext cx="3200400" cy="3381374"/>
        </p:xfrm>
        <a:graphic>
          <a:graphicData uri="http://schemas.openxmlformats.org/drawingml/2006/chart">
            <c:chart xmlns:c="http://schemas.openxmlformats.org/drawingml/2006/chart" xmlns:r="http://schemas.openxmlformats.org/officeDocument/2006/relationships" r:id="rId2"/>
          </a:graphicData>
        </a:graphic>
      </p:graphicFrame>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809214"/>
            <a:ext cx="2658086" cy="32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809214"/>
            <a:ext cx="2822575"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88226"/>
            <a:ext cx="2838450" cy="329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679770"/>
            <a:ext cx="8229600" cy="553998"/>
          </a:xfrm>
          <a:prstGeom prst="rect">
            <a:avLst/>
          </a:prstGeom>
          <a:noFill/>
        </p:spPr>
        <p:txBody>
          <a:bodyPr wrap="square" rtlCol="0">
            <a:spAutoFit/>
          </a:bodyPr>
          <a:lstStyle/>
          <a:p>
            <a:r>
              <a:rPr lang="en-US" sz="3000" dirty="0" smtClean="0"/>
              <a:t>Restrictive Zoning</a:t>
            </a:r>
            <a:endParaRPr lang="en-US" sz="3000" dirty="0"/>
          </a:p>
        </p:txBody>
      </p:sp>
    </p:spTree>
    <p:extLst>
      <p:ext uri="{BB962C8B-B14F-4D97-AF65-F5344CB8AC3E}">
        <p14:creationId xmlns:p14="http://schemas.microsoft.com/office/powerpoint/2010/main" val="1416701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3000" dirty="0" smtClean="0">
                <a:solidFill>
                  <a:prstClr val="black"/>
                </a:solidFill>
              </a:rPr>
              <a:t>Elderly </a:t>
            </a:r>
            <a:r>
              <a:rPr lang="en-US" sz="3000" dirty="0">
                <a:solidFill>
                  <a:prstClr val="black"/>
                </a:solidFill>
              </a:rPr>
              <a:t>public housing overlaid on tract poverty rate</a:t>
            </a:r>
            <a:br>
              <a:rPr lang="en-US" sz="3000" dirty="0">
                <a:solidFill>
                  <a:prstClr val="black"/>
                </a:solidFill>
              </a:rPr>
            </a:br>
            <a:endParaRPr lang="en-US" sz="3000" dirty="0"/>
          </a:p>
        </p:txBody>
      </p:sp>
      <p:pic>
        <p:nvPicPr>
          <p:cNvPr id="4" name="Content Placeholder 3"/>
          <p:cNvPicPr>
            <a:picLocks noGrp="1"/>
          </p:cNvPicPr>
          <p:nvPr>
            <p:ph idx="1"/>
          </p:nvPr>
        </p:nvPicPr>
        <p:blipFill>
          <a:blip r:embed="rId2"/>
          <a:stretch>
            <a:fillRect/>
          </a:stretch>
        </p:blipFill>
        <p:spPr>
          <a:xfrm>
            <a:off x="929749" y="1600201"/>
            <a:ext cx="6995051" cy="4419600"/>
          </a:xfrm>
          <a:prstGeom prst="rect">
            <a:avLst/>
          </a:prstGeom>
        </p:spPr>
      </p:pic>
    </p:spTree>
    <p:extLst>
      <p:ext uri="{BB962C8B-B14F-4D97-AF65-F5344CB8AC3E}">
        <p14:creationId xmlns:p14="http://schemas.microsoft.com/office/powerpoint/2010/main" val="2901362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05800" cy="731838"/>
          </a:xfrm>
        </p:spPr>
        <p:txBody>
          <a:bodyPr>
            <a:noAutofit/>
          </a:bodyPr>
          <a:lstStyle/>
          <a:p>
            <a:r>
              <a:rPr lang="en-US" sz="3000" dirty="0"/>
              <a:t>Family public housing overlaid on tract poverty rate</a:t>
            </a:r>
            <a:r>
              <a:rPr lang="en-US" sz="3000" dirty="0" smtClean="0"/>
              <a:t/>
            </a:r>
            <a:br>
              <a:rPr lang="en-US" sz="3000" dirty="0" smtClean="0"/>
            </a:br>
            <a:endParaRPr lang="en-US" sz="3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741474" cy="425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25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Number of Affordable Rental Units Needed</a:t>
            </a:r>
            <a:endParaRPr lang="en-US" sz="3000" dirty="0"/>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7325" y="2224881"/>
            <a:ext cx="62293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752600" y="1676400"/>
            <a:ext cx="5562600" cy="369332"/>
          </a:xfrm>
          <a:prstGeom prst="rect">
            <a:avLst/>
          </a:prstGeom>
        </p:spPr>
        <p:txBody>
          <a:bodyPr wrap="square">
            <a:spAutoFit/>
          </a:bodyPr>
          <a:lstStyle/>
          <a:p>
            <a:r>
              <a:rPr lang="en-US" b="1" dirty="0"/>
              <a:t>Massachusetts Affordable Rental Housing Needs, Supply</a:t>
            </a:r>
            <a:endParaRPr lang="en-US" dirty="0"/>
          </a:p>
        </p:txBody>
      </p:sp>
    </p:spTree>
    <p:extLst>
      <p:ext uri="{BB962C8B-B14F-4D97-AF65-F5344CB8AC3E}">
        <p14:creationId xmlns:p14="http://schemas.microsoft.com/office/powerpoint/2010/main" val="67702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Defining mixed income (mixed race) communities</a:t>
            </a:r>
            <a:endParaRPr lang="en-US" sz="3000" dirty="0"/>
          </a:p>
        </p:txBody>
      </p:sp>
      <p:sp>
        <p:nvSpPr>
          <p:cNvPr id="3" name="Content Placeholder 2"/>
          <p:cNvSpPr>
            <a:spLocks noGrp="1"/>
          </p:cNvSpPr>
          <p:nvPr>
            <p:ph idx="1"/>
          </p:nvPr>
        </p:nvSpPr>
        <p:spPr/>
        <p:txBody>
          <a:bodyPr>
            <a:normAutofit fontScale="92500" lnSpcReduction="20000"/>
          </a:bodyPr>
          <a:lstStyle/>
          <a:p>
            <a:pPr lvl="0"/>
            <a:r>
              <a:rPr lang="en-US" sz="2400" dirty="0" smtClean="0"/>
              <a:t>Naturally </a:t>
            </a:r>
            <a:r>
              <a:rPr lang="en-US" sz="2400" dirty="0"/>
              <a:t>occurring neighborhoods where people of different incomes, race and/or ethnicity live together over time? </a:t>
            </a:r>
            <a:r>
              <a:rPr lang="en-US" sz="2400" i="1" dirty="0" smtClean="0"/>
              <a:t>or</a:t>
            </a:r>
          </a:p>
          <a:p>
            <a:pPr lvl="0"/>
            <a:endParaRPr lang="en-US" sz="2400" dirty="0"/>
          </a:p>
          <a:p>
            <a:pPr lvl="0"/>
            <a:r>
              <a:rPr lang="en-US" sz="2400" dirty="0">
                <a:solidFill>
                  <a:prstClr val="black"/>
                </a:solidFill>
              </a:rPr>
              <a:t>I</a:t>
            </a:r>
            <a:r>
              <a:rPr lang="en-US" sz="2400" dirty="0" smtClean="0">
                <a:solidFill>
                  <a:prstClr val="black"/>
                </a:solidFill>
              </a:rPr>
              <a:t>ntentional </a:t>
            </a:r>
            <a:r>
              <a:rPr lang="en-US" sz="2400" dirty="0">
                <a:solidFill>
                  <a:prstClr val="black"/>
                </a:solidFill>
              </a:rPr>
              <a:t>efforts to generate socioeconomic diversity in a targeted geographic </a:t>
            </a:r>
            <a:r>
              <a:rPr lang="en-US" sz="2400" dirty="0" smtClean="0">
                <a:solidFill>
                  <a:prstClr val="black"/>
                </a:solidFill>
              </a:rPr>
              <a:t>area</a:t>
            </a:r>
          </a:p>
          <a:p>
            <a:pPr lvl="0"/>
            <a:endParaRPr lang="en-US" sz="2400" dirty="0">
              <a:solidFill>
                <a:prstClr val="black"/>
              </a:solidFill>
            </a:endParaRPr>
          </a:p>
          <a:p>
            <a:pPr lvl="0"/>
            <a:r>
              <a:rPr lang="en-US" sz="2400" dirty="0" smtClean="0"/>
              <a:t>A </a:t>
            </a:r>
            <a:r>
              <a:rPr lang="en-US" sz="2400" dirty="0"/>
              <a:t>multifamily development that has the mixing of income groups as a fundamental part of its financial and operational plan</a:t>
            </a:r>
            <a:r>
              <a:rPr lang="en-US" sz="2400" dirty="0" smtClean="0"/>
              <a:t>? </a:t>
            </a:r>
            <a:r>
              <a:rPr lang="en-US" sz="2400" i="1" dirty="0" smtClean="0"/>
              <a:t>Or</a:t>
            </a:r>
          </a:p>
          <a:p>
            <a:pPr lvl="0"/>
            <a:endParaRPr lang="en-US" sz="2400" dirty="0"/>
          </a:p>
          <a:p>
            <a:pPr lvl="0"/>
            <a:r>
              <a:rPr lang="en-US" sz="2400" dirty="0"/>
              <a:t>Communities that encompass both: households who live in homes they bought on private market and households who live in subsidized or mixed income developments (some of whom are market-rate tenants </a:t>
            </a:r>
            <a:r>
              <a:rPr lang="en-US" sz="2400" dirty="0" smtClean="0"/>
              <a:t>(owners), others </a:t>
            </a:r>
            <a:r>
              <a:rPr lang="en-US" sz="2400" dirty="0"/>
              <a:t>of whom are subsidized</a:t>
            </a:r>
            <a:r>
              <a:rPr lang="en-US" sz="2400" dirty="0" smtClean="0"/>
              <a:t>?</a:t>
            </a:r>
            <a:r>
              <a:rPr lang="en-US" sz="2400" dirty="0"/>
              <a:t> </a:t>
            </a:r>
          </a:p>
          <a:p>
            <a:pPr marL="0" indent="0">
              <a:buNone/>
            </a:pPr>
            <a:r>
              <a:rPr lang="en-US" sz="2800" dirty="0" smtClean="0"/>
              <a:t> </a:t>
            </a:r>
            <a:endParaRPr lang="en-US" dirty="0"/>
          </a:p>
        </p:txBody>
      </p:sp>
    </p:spTree>
    <p:extLst>
      <p:ext uri="{BB962C8B-B14F-4D97-AF65-F5344CB8AC3E}">
        <p14:creationId xmlns:p14="http://schemas.microsoft.com/office/powerpoint/2010/main" val="1302509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Who is Being Assisted with Federal and State Housing Subsidies?</a:t>
            </a:r>
            <a:endParaRPr lang="en-US" sz="3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4848" y="1752600"/>
            <a:ext cx="7504277" cy="201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4038600"/>
            <a:ext cx="7542377" cy="20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57428" y="3824682"/>
            <a:ext cx="4103915" cy="338554"/>
          </a:xfrm>
          <a:prstGeom prst="rect">
            <a:avLst/>
          </a:prstGeom>
          <a:noFill/>
        </p:spPr>
        <p:txBody>
          <a:bodyPr wrap="square" rtlCol="0">
            <a:spAutoFit/>
          </a:bodyPr>
          <a:lstStyle/>
          <a:p>
            <a:r>
              <a:rPr lang="en-US" sz="1600" dirty="0" smtClean="0"/>
              <a:t>Distribution of Households by Income Category</a:t>
            </a:r>
            <a:endParaRPr lang="en-US" sz="1600" dirty="0"/>
          </a:p>
        </p:txBody>
      </p:sp>
      <p:sp>
        <p:nvSpPr>
          <p:cNvPr id="7" name="TextBox 6"/>
          <p:cNvSpPr txBox="1"/>
          <p:nvPr/>
        </p:nvSpPr>
        <p:spPr>
          <a:xfrm>
            <a:off x="2557429" y="1665514"/>
            <a:ext cx="4103915" cy="338554"/>
          </a:xfrm>
          <a:prstGeom prst="rect">
            <a:avLst/>
          </a:prstGeom>
          <a:noFill/>
        </p:spPr>
        <p:txBody>
          <a:bodyPr wrap="square" rtlCol="0">
            <a:spAutoFit/>
          </a:bodyPr>
          <a:lstStyle/>
          <a:p>
            <a:r>
              <a:rPr lang="en-US" sz="1600" dirty="0" smtClean="0"/>
              <a:t>Distribution of Households by Race/Ethnicity</a:t>
            </a:r>
            <a:endParaRPr lang="en-US" sz="1600" dirty="0"/>
          </a:p>
        </p:txBody>
      </p:sp>
      <p:sp>
        <p:nvSpPr>
          <p:cNvPr id="5" name="TextBox 4"/>
          <p:cNvSpPr txBox="1"/>
          <p:nvPr/>
        </p:nvSpPr>
        <p:spPr>
          <a:xfrm>
            <a:off x="838200" y="6172200"/>
            <a:ext cx="7389976" cy="276999"/>
          </a:xfrm>
          <a:prstGeom prst="rect">
            <a:avLst/>
          </a:prstGeom>
          <a:noFill/>
        </p:spPr>
        <p:txBody>
          <a:bodyPr wrap="square" rtlCol="0">
            <a:spAutoFit/>
          </a:bodyPr>
          <a:lstStyle/>
          <a:p>
            <a:r>
              <a:rPr lang="en-US" sz="1200" dirty="0" smtClean="0"/>
              <a:t>Source: DHCD 2011 State Data Collection and HUD 2009 Picture of Subsidized Households</a:t>
            </a:r>
            <a:endParaRPr lang="en-US" sz="1200" dirty="0"/>
          </a:p>
        </p:txBody>
      </p:sp>
    </p:spTree>
    <p:extLst>
      <p:ext uri="{BB962C8B-B14F-4D97-AF65-F5344CB8AC3E}">
        <p14:creationId xmlns:p14="http://schemas.microsoft.com/office/powerpoint/2010/main" val="925143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Autofit/>
          </a:bodyPr>
          <a:lstStyle/>
          <a:p>
            <a:r>
              <a:rPr lang="en-US" sz="3000" dirty="0"/>
              <a:t>How are We Growing Our Mixed Income Inventory?</a:t>
            </a:r>
            <a:r>
              <a:rPr lang="en-US" sz="3000" dirty="0" smtClean="0"/>
              <a:t/>
            </a:r>
            <a:br>
              <a:rPr lang="en-US" sz="3000" dirty="0" smtClean="0"/>
            </a:br>
            <a:endParaRPr lang="en-US" sz="3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2014211"/>
            <a:ext cx="4696008" cy="394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hart 8"/>
          <p:cNvGraphicFramePr>
            <a:graphicFrameLocks/>
          </p:cNvGraphicFramePr>
          <p:nvPr>
            <p:extLst>
              <p:ext uri="{D42A27DB-BD31-4B8C-83A1-F6EECF244321}">
                <p14:modId xmlns:p14="http://schemas.microsoft.com/office/powerpoint/2010/main" val="1837339035"/>
              </p:ext>
            </p:extLst>
          </p:nvPr>
        </p:nvGraphicFramePr>
        <p:xfrm>
          <a:off x="4876800" y="1676400"/>
          <a:ext cx="3971923"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838200" y="1490990"/>
            <a:ext cx="2971800" cy="523220"/>
          </a:xfrm>
          <a:prstGeom prst="rect">
            <a:avLst/>
          </a:prstGeom>
          <a:noFill/>
        </p:spPr>
        <p:txBody>
          <a:bodyPr wrap="square" rtlCol="0">
            <a:spAutoFit/>
          </a:bodyPr>
          <a:lstStyle/>
          <a:p>
            <a:pPr algn="ctr"/>
            <a:r>
              <a:rPr lang="en-US" sz="1400" dirty="0" smtClean="0"/>
              <a:t>New Market Rate and Mixed Income Development in MA 2001-2012</a:t>
            </a:r>
            <a:endParaRPr lang="en-US" sz="1400" dirty="0"/>
          </a:p>
        </p:txBody>
      </p:sp>
      <p:sp>
        <p:nvSpPr>
          <p:cNvPr id="11" name="TextBox 9"/>
          <p:cNvSpPr txBox="1"/>
          <p:nvPr/>
        </p:nvSpPr>
        <p:spPr>
          <a:xfrm>
            <a:off x="4572000" y="1474112"/>
            <a:ext cx="3810000" cy="95410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t>New Market Rate and Mixed Income Development in MA 2001-2012 </a:t>
            </a:r>
            <a:r>
              <a:rPr lang="en-US" sz="1400" i="1" dirty="0" smtClean="0"/>
              <a:t>excluding adaptive reuse and development in  cities over the “10%” threshold</a:t>
            </a:r>
            <a:endParaRPr lang="en-US" sz="1400" i="1"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14210"/>
            <a:ext cx="39751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04603" y="5954968"/>
            <a:ext cx="5715000" cy="276999"/>
          </a:xfrm>
          <a:prstGeom prst="rect">
            <a:avLst/>
          </a:prstGeom>
        </p:spPr>
        <p:txBody>
          <a:bodyPr wrap="square">
            <a:spAutoFit/>
          </a:bodyPr>
          <a:lstStyle/>
          <a:p>
            <a:r>
              <a:rPr lang="en-US" sz="1200" dirty="0"/>
              <a:t>Source</a:t>
            </a:r>
            <a:r>
              <a:rPr lang="en-US" sz="1200" dirty="0" smtClean="0"/>
              <a:t>: MA 2013 Analysis of Impediments to Fair Housing Choice</a:t>
            </a:r>
            <a:endParaRPr lang="en-US" sz="1200" dirty="0"/>
          </a:p>
        </p:txBody>
      </p:sp>
    </p:spTree>
    <p:extLst>
      <p:ext uri="{BB962C8B-B14F-4D97-AF65-F5344CB8AC3E}">
        <p14:creationId xmlns:p14="http://schemas.microsoft.com/office/powerpoint/2010/main" val="504293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28600"/>
            <a:ext cx="8229600" cy="1143000"/>
          </a:xfrm>
        </p:spPr>
        <p:txBody>
          <a:bodyPr>
            <a:noAutofit/>
          </a:bodyPr>
          <a:lstStyle/>
          <a:p>
            <a:pPr algn="l"/>
            <a:r>
              <a:rPr lang="en-US" sz="3000" dirty="0" smtClean="0">
                <a:solidFill>
                  <a:prstClr val="black"/>
                </a:solidFill>
              </a:rPr>
              <a:t>Tools </a:t>
            </a:r>
            <a:r>
              <a:rPr lang="en-US" sz="3000" dirty="0">
                <a:solidFill>
                  <a:prstClr val="black"/>
                </a:solidFill>
              </a:rPr>
              <a:t>Used to Create Affordable Units </a:t>
            </a:r>
            <a:r>
              <a:rPr lang="en-US" sz="3000" dirty="0" smtClean="0">
                <a:solidFill>
                  <a:prstClr val="black"/>
                </a:solidFill>
              </a:rPr>
              <a:t>2001-2013*</a:t>
            </a:r>
            <a:endParaRPr lang="en-US" sz="3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461670"/>
            <a:ext cx="3023335" cy="363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048000" cy="3652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343" y="5222121"/>
            <a:ext cx="69723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432284"/>
            <a:ext cx="1828800" cy="276999"/>
          </a:xfrm>
          <a:prstGeom prst="rect">
            <a:avLst/>
          </a:prstGeom>
          <a:noFill/>
        </p:spPr>
        <p:txBody>
          <a:bodyPr wrap="square" rtlCol="0">
            <a:spAutoFit/>
          </a:bodyPr>
          <a:lstStyle/>
          <a:p>
            <a:r>
              <a:rPr lang="en-US" sz="1200" dirty="0" smtClean="0"/>
              <a:t>*Excluding Boston</a:t>
            </a:r>
            <a:endParaRPr lang="en-US" sz="1200" dirty="0"/>
          </a:p>
        </p:txBody>
      </p:sp>
      <p:sp>
        <p:nvSpPr>
          <p:cNvPr id="5" name="Rectangle 4"/>
          <p:cNvSpPr/>
          <p:nvPr/>
        </p:nvSpPr>
        <p:spPr>
          <a:xfrm>
            <a:off x="4191000" y="6412746"/>
            <a:ext cx="4572000" cy="276999"/>
          </a:xfrm>
          <a:prstGeom prst="rect">
            <a:avLst/>
          </a:prstGeom>
        </p:spPr>
        <p:txBody>
          <a:bodyPr>
            <a:spAutoFit/>
          </a:bodyPr>
          <a:lstStyle/>
          <a:p>
            <a:r>
              <a:rPr lang="en-US" sz="1200" dirty="0"/>
              <a:t>Source: MA 2013 Analysis of Impediments to Fair Housing Choice</a:t>
            </a:r>
          </a:p>
        </p:txBody>
      </p:sp>
    </p:spTree>
    <p:extLst>
      <p:ext uri="{BB962C8B-B14F-4D97-AF65-F5344CB8AC3E}">
        <p14:creationId xmlns:p14="http://schemas.microsoft.com/office/powerpoint/2010/main" val="2461608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Recommendations</a:t>
            </a:r>
            <a:endParaRPr lang="en-US" sz="3000" dirty="0"/>
          </a:p>
        </p:txBody>
      </p:sp>
      <p:sp>
        <p:nvSpPr>
          <p:cNvPr id="3" name="Content Placeholder 2"/>
          <p:cNvSpPr>
            <a:spLocks noGrp="1"/>
          </p:cNvSpPr>
          <p:nvPr>
            <p:ph idx="1"/>
          </p:nvPr>
        </p:nvSpPr>
        <p:spPr/>
        <p:txBody>
          <a:bodyPr>
            <a:normAutofit fontScale="85000" lnSpcReduction="10000"/>
          </a:bodyPr>
          <a:lstStyle/>
          <a:p>
            <a:pPr marL="0" indent="0">
              <a:buNone/>
            </a:pPr>
            <a:r>
              <a:rPr lang="en-US" sz="2000" dirty="0"/>
              <a:t>Multiple strategies needed on many fronts</a:t>
            </a:r>
            <a:r>
              <a:rPr lang="en-US" sz="2000" dirty="0" smtClean="0"/>
              <a:t>.</a:t>
            </a:r>
          </a:p>
          <a:p>
            <a:pPr marL="0" indent="0">
              <a:buNone/>
            </a:pPr>
            <a:r>
              <a:rPr lang="en-US" sz="2000" b="1" i="1" dirty="0" smtClean="0"/>
              <a:t> Invest </a:t>
            </a:r>
            <a:r>
              <a:rPr lang="en-US" sz="2000" b="1" i="1" dirty="0"/>
              <a:t>in people, </a:t>
            </a:r>
            <a:r>
              <a:rPr lang="en-US" sz="2000" b="1" i="1" dirty="0" smtClean="0"/>
              <a:t>invest </a:t>
            </a:r>
            <a:r>
              <a:rPr lang="en-US" sz="2000" b="1" i="1" dirty="0"/>
              <a:t>in places, </a:t>
            </a:r>
            <a:r>
              <a:rPr lang="en-US" sz="2000" b="1" i="1" dirty="0" smtClean="0"/>
              <a:t>support </a:t>
            </a:r>
            <a:r>
              <a:rPr lang="en-US" sz="2000" b="1" i="1" dirty="0"/>
              <a:t>linkages </a:t>
            </a:r>
            <a:endParaRPr lang="en-US" sz="2000" b="1" i="1" dirty="0" smtClean="0"/>
          </a:p>
          <a:p>
            <a:pPr marL="0" indent="0">
              <a:buNone/>
            </a:pPr>
            <a:endParaRPr lang="en-US" sz="2000" dirty="0" smtClean="0"/>
          </a:p>
          <a:p>
            <a:pPr marL="0" indent="0">
              <a:buNone/>
            </a:pPr>
            <a:r>
              <a:rPr lang="en-US" sz="2000" dirty="0" smtClean="0"/>
              <a:t>Mixed income, mixed race neighborhoods:</a:t>
            </a:r>
            <a:endParaRPr lang="en-US" sz="2000" b="1" i="1" dirty="0"/>
          </a:p>
          <a:p>
            <a:r>
              <a:rPr lang="en-US" sz="2000" dirty="0"/>
              <a:t>Successful income integration in a neighborhood setting </a:t>
            </a:r>
            <a:r>
              <a:rPr lang="en-US" sz="2000" dirty="0" smtClean="0"/>
              <a:t>may be </a:t>
            </a:r>
            <a:r>
              <a:rPr lang="en-US" sz="2000" i="1" dirty="0"/>
              <a:t>more difficult </a:t>
            </a:r>
            <a:r>
              <a:rPr lang="en-US" sz="2000" dirty="0"/>
              <a:t>than in a housing project context.</a:t>
            </a:r>
          </a:p>
          <a:p>
            <a:r>
              <a:rPr lang="en-US" sz="2000" i="1" dirty="0" smtClean="0"/>
              <a:t>Expand </a:t>
            </a:r>
            <a:r>
              <a:rPr lang="en-US" sz="2000" i="1" dirty="0"/>
              <a:t>awareness of rental opportunities in high opportunity, non-impacted </a:t>
            </a:r>
            <a:r>
              <a:rPr lang="en-US" sz="2000" i="1" dirty="0" smtClean="0"/>
              <a:t>areas.</a:t>
            </a:r>
            <a:endParaRPr lang="en-US" sz="2000" i="1" dirty="0"/>
          </a:p>
          <a:p>
            <a:r>
              <a:rPr lang="en-US" sz="2000" i="1" dirty="0"/>
              <a:t>Expand pool of landlords participating in HCV </a:t>
            </a:r>
            <a:r>
              <a:rPr lang="en-US" sz="2000" i="1" dirty="0" smtClean="0"/>
              <a:t>program. </a:t>
            </a:r>
            <a:endParaRPr lang="en-US" sz="2000" i="1" dirty="0"/>
          </a:p>
          <a:p>
            <a:r>
              <a:rPr lang="en-US" sz="2000" i="1" dirty="0" smtClean="0"/>
              <a:t>Improve </a:t>
            </a:r>
            <a:r>
              <a:rPr lang="en-US" sz="2000" i="1" dirty="0"/>
              <a:t>the effectiveness of the voucher </a:t>
            </a:r>
            <a:r>
              <a:rPr lang="en-US" sz="2000" i="1" dirty="0" smtClean="0"/>
              <a:t>program. </a:t>
            </a:r>
            <a:r>
              <a:rPr lang="en-US" sz="2000" dirty="0"/>
              <a:t>(e.g., prohibit source of income discrimination, administer vouchers regionally, expand outreach to landlords and tenants, implement small area fair market rents (FMRs).</a:t>
            </a:r>
          </a:p>
          <a:p>
            <a:r>
              <a:rPr lang="en-US" sz="2000" i="1" dirty="0" smtClean="0"/>
              <a:t>Improve </a:t>
            </a:r>
            <a:r>
              <a:rPr lang="en-US" sz="2000" i="1" dirty="0"/>
              <a:t>schools in all communities</a:t>
            </a:r>
            <a:r>
              <a:rPr lang="en-US" sz="2000" dirty="0"/>
              <a:t>. </a:t>
            </a:r>
            <a:endParaRPr lang="en-US" sz="2000" dirty="0" smtClean="0"/>
          </a:p>
          <a:p>
            <a:r>
              <a:rPr lang="en-US" sz="2000" i="1" dirty="0" smtClean="0"/>
              <a:t>Preserve </a:t>
            </a:r>
            <a:r>
              <a:rPr lang="en-US" sz="2000" i="1" dirty="0"/>
              <a:t>and </a:t>
            </a:r>
            <a:r>
              <a:rPr lang="en-US" sz="2000" i="1" dirty="0" smtClean="0"/>
              <a:t>expanding </a:t>
            </a:r>
            <a:r>
              <a:rPr lang="en-US" sz="2000" i="1" dirty="0"/>
              <a:t>the </a:t>
            </a:r>
            <a:r>
              <a:rPr lang="en-US" sz="2000" i="1" dirty="0" smtClean="0"/>
              <a:t>safety </a:t>
            </a:r>
            <a:r>
              <a:rPr lang="en-US" sz="2000" i="1" dirty="0"/>
              <a:t>n</a:t>
            </a:r>
            <a:r>
              <a:rPr lang="en-US" sz="2000" i="1" dirty="0" smtClean="0"/>
              <a:t>et</a:t>
            </a:r>
            <a:r>
              <a:rPr lang="en-US" sz="2000" i="1" dirty="0"/>
              <a:t>.</a:t>
            </a:r>
            <a:r>
              <a:rPr lang="en-US" sz="2000" dirty="0"/>
              <a:t> The importance of having affordable housing options (both market rate and long term affordable) in a variety of community types and locations is vital. </a:t>
            </a:r>
            <a:endParaRPr lang="en-US" sz="2000" dirty="0" smtClean="0"/>
          </a:p>
          <a:p>
            <a:pPr lvl="0"/>
            <a:r>
              <a:rPr lang="en-US" sz="2000" i="1" dirty="0" smtClean="0"/>
              <a:t>Develop better </a:t>
            </a:r>
            <a:r>
              <a:rPr lang="en-US" sz="2000" i="1" dirty="0"/>
              <a:t>metrics </a:t>
            </a:r>
            <a:r>
              <a:rPr lang="en-US" sz="2000" dirty="0"/>
              <a:t>to define/measure success</a:t>
            </a:r>
          </a:p>
          <a:p>
            <a:endParaRPr lang="en-US" sz="2000" dirty="0"/>
          </a:p>
          <a:p>
            <a:endParaRPr lang="en-US" sz="2000" dirty="0"/>
          </a:p>
          <a:p>
            <a:pPr fontAlgn="base"/>
            <a:endParaRPr lang="en-US" sz="2000" dirty="0"/>
          </a:p>
        </p:txBody>
      </p:sp>
    </p:spTree>
    <p:extLst>
      <p:ext uri="{BB962C8B-B14F-4D97-AF65-F5344CB8AC3E}">
        <p14:creationId xmlns:p14="http://schemas.microsoft.com/office/powerpoint/2010/main" val="2443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Recommendations</a:t>
            </a:r>
            <a:endParaRPr lang="en-US" sz="3000" dirty="0"/>
          </a:p>
        </p:txBody>
      </p:sp>
      <p:sp>
        <p:nvSpPr>
          <p:cNvPr id="3" name="Content Placeholder 2"/>
          <p:cNvSpPr>
            <a:spLocks noGrp="1"/>
          </p:cNvSpPr>
          <p:nvPr>
            <p:ph idx="1"/>
          </p:nvPr>
        </p:nvSpPr>
        <p:spPr/>
        <p:txBody>
          <a:bodyPr>
            <a:normAutofit/>
          </a:bodyPr>
          <a:lstStyle/>
          <a:p>
            <a:pPr marL="0" indent="0">
              <a:buNone/>
            </a:pPr>
            <a:r>
              <a:rPr lang="en-US" sz="2000" dirty="0" smtClean="0"/>
              <a:t>Mixed income, mixed race developments:</a:t>
            </a:r>
          </a:p>
          <a:p>
            <a:pPr marL="0" indent="0">
              <a:buNone/>
            </a:pPr>
            <a:endParaRPr lang="en-US" sz="2000" dirty="0" smtClean="0"/>
          </a:p>
          <a:p>
            <a:pPr marL="0" indent="0">
              <a:buNone/>
            </a:pPr>
            <a:r>
              <a:rPr lang="en-US" sz="2000" dirty="0" smtClean="0"/>
              <a:t>Multiple strategies needed on many fronts.</a:t>
            </a:r>
            <a:r>
              <a:rPr lang="en-US" sz="2000" dirty="0"/>
              <a:t> </a:t>
            </a:r>
            <a:endParaRPr lang="en-US" sz="2000" dirty="0" smtClean="0"/>
          </a:p>
          <a:p>
            <a:pPr marL="0" indent="0">
              <a:buNone/>
            </a:pPr>
            <a:r>
              <a:rPr lang="en-US" sz="2000" b="1" i="1" dirty="0" smtClean="0"/>
              <a:t>Invest </a:t>
            </a:r>
            <a:r>
              <a:rPr lang="en-US" sz="2000" b="1" i="1" dirty="0"/>
              <a:t>in people, </a:t>
            </a:r>
            <a:r>
              <a:rPr lang="en-US" sz="2000" b="1" i="1" dirty="0" smtClean="0"/>
              <a:t>invest </a:t>
            </a:r>
            <a:r>
              <a:rPr lang="en-US" sz="2000" b="1" i="1" dirty="0"/>
              <a:t>in places, </a:t>
            </a:r>
            <a:r>
              <a:rPr lang="en-US" sz="2000" b="1" i="1" dirty="0" smtClean="0"/>
              <a:t>support </a:t>
            </a:r>
            <a:r>
              <a:rPr lang="en-US" sz="2000" b="1" i="1"/>
              <a:t>linkages </a:t>
            </a:r>
            <a:endParaRPr lang="en-US" sz="2000" b="1" i="1" dirty="0"/>
          </a:p>
          <a:p>
            <a:r>
              <a:rPr lang="en-US" sz="2000" dirty="0" smtClean="0"/>
              <a:t>Mixed income housing is well designed, well-managed, adequately financed, and competitive in the marketplace. </a:t>
            </a:r>
          </a:p>
          <a:p>
            <a:r>
              <a:rPr lang="en-US" sz="2000" dirty="0" smtClean="0"/>
              <a:t>Have sufficient market rate units to </a:t>
            </a:r>
            <a:r>
              <a:rPr lang="en-US" sz="2000" dirty="0"/>
              <a:t>create a critical mass</a:t>
            </a:r>
            <a:endParaRPr lang="en-US" sz="2000" dirty="0" smtClean="0"/>
          </a:p>
          <a:p>
            <a:r>
              <a:rPr lang="en-US" sz="2000" dirty="0" smtClean="0"/>
              <a:t>Don’t emphasize the income mixing; emphasize the development’s other amenities (but don’t lie about it!)</a:t>
            </a:r>
            <a:r>
              <a:rPr lang="en-US" sz="2000" dirty="0"/>
              <a:t> </a:t>
            </a:r>
            <a:endParaRPr lang="en-US" sz="2000" dirty="0" smtClean="0"/>
          </a:p>
          <a:p>
            <a:r>
              <a:rPr lang="en-US" sz="2000" dirty="0" smtClean="0"/>
              <a:t>Develop </a:t>
            </a:r>
            <a:r>
              <a:rPr lang="en-US" sz="2000" dirty="0"/>
              <a:t>better metrics to define/measure success</a:t>
            </a:r>
          </a:p>
          <a:p>
            <a:pPr marL="0" indent="0">
              <a:buNone/>
            </a:pPr>
            <a:endParaRPr lang="en-US" sz="2000" dirty="0" smtClean="0"/>
          </a:p>
          <a:p>
            <a:pPr marL="0" indent="0">
              <a:buNone/>
            </a:pPr>
            <a:endParaRPr lang="en-US" sz="2000" dirty="0"/>
          </a:p>
          <a:p>
            <a:endParaRPr lang="en-US" sz="2000" dirty="0"/>
          </a:p>
          <a:p>
            <a:endParaRPr lang="en-US" sz="2000" dirty="0"/>
          </a:p>
          <a:p>
            <a:pPr fontAlgn="base"/>
            <a:endParaRPr lang="en-US" sz="2000" dirty="0"/>
          </a:p>
        </p:txBody>
      </p:sp>
    </p:spTree>
    <p:extLst>
      <p:ext uri="{BB962C8B-B14F-4D97-AF65-F5344CB8AC3E}">
        <p14:creationId xmlns:p14="http://schemas.microsoft.com/office/powerpoint/2010/main" val="3394981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Want More Info?</a:t>
            </a:r>
            <a:endParaRPr lang="en-US" sz="4000" dirty="0"/>
          </a:p>
        </p:txBody>
      </p:sp>
      <p:sp>
        <p:nvSpPr>
          <p:cNvPr id="5" name="Content Placeholder 2"/>
          <p:cNvSpPr>
            <a:spLocks noGrp="1"/>
          </p:cNvSpPr>
          <p:nvPr>
            <p:ph idx="1"/>
          </p:nvPr>
        </p:nvSpPr>
        <p:spPr>
          <a:xfrm>
            <a:off x="76200" y="1447800"/>
            <a:ext cx="8839200" cy="4495800"/>
          </a:xfrm>
        </p:spPr>
        <p:txBody>
          <a:bodyPr>
            <a:noAutofit/>
          </a:bodyPr>
          <a:lstStyle/>
          <a:p>
            <a:pPr lvl="1"/>
            <a:r>
              <a:rPr lang="en-US" sz="1400" dirty="0"/>
              <a:t>Massachusetts 2013 Analysis of Impediments to Fair Housing </a:t>
            </a:r>
            <a:r>
              <a:rPr lang="en-US" sz="1400" dirty="0">
                <a:hlinkClick r:id="rId2"/>
              </a:rPr>
              <a:t>http://</a:t>
            </a:r>
            <a:r>
              <a:rPr lang="en-US" sz="1400" dirty="0" smtClean="0">
                <a:hlinkClick r:id="rId2"/>
              </a:rPr>
              <a:t>www.mass.gov/hed/docs/dhcd/hd/fair/2013analysis.pdf</a:t>
            </a:r>
            <a:endParaRPr lang="en-US" sz="1400" dirty="0" smtClean="0"/>
          </a:p>
          <a:p>
            <a:pPr lvl="1"/>
            <a:endParaRPr lang="en-US" sz="1400" dirty="0" smtClean="0"/>
          </a:p>
          <a:p>
            <a:pPr lvl="1"/>
            <a:r>
              <a:rPr lang="en-US" sz="1400" dirty="0"/>
              <a:t>MAPC  Fair Housing and Equity Assessment for Metropolitan Boston https://www.chapa.org/sites/default/files/Full_Fair%20Housing%20and%20Equity%20Assessment%20for%20Metro%20Boston_0.pdf</a:t>
            </a:r>
          </a:p>
          <a:p>
            <a:pPr lvl="1"/>
            <a:endParaRPr lang="en-US" sz="1400" dirty="0" smtClean="0"/>
          </a:p>
          <a:p>
            <a:pPr lvl="1"/>
            <a:r>
              <a:rPr lang="en-US" sz="1400" dirty="0" smtClean="0"/>
              <a:t>HUD </a:t>
            </a:r>
            <a:r>
              <a:rPr lang="en-US" sz="1400" dirty="0"/>
              <a:t>Summary of new AFFH Rule: </a:t>
            </a:r>
            <a:r>
              <a:rPr lang="en-US" sz="1400" dirty="0">
                <a:hlinkClick r:id="rId3"/>
              </a:rPr>
              <a:t>http://</a:t>
            </a:r>
            <a:r>
              <a:rPr lang="en-US" sz="1400" dirty="0" smtClean="0">
                <a:hlinkClick r:id="rId3"/>
              </a:rPr>
              <a:t>www.huduser.org/portal/sites/default/files/pdf/AFFH_Final_Rule_Executive_Summary.pdf</a:t>
            </a:r>
            <a:endParaRPr lang="en-US" sz="1400" dirty="0" smtClean="0"/>
          </a:p>
          <a:p>
            <a:pPr lvl="1"/>
            <a:endParaRPr lang="en-US" sz="1400" dirty="0"/>
          </a:p>
          <a:p>
            <a:pPr lvl="1"/>
            <a:r>
              <a:rPr lang="en-US" sz="1400" dirty="0"/>
              <a:t>Kirwan Institute Opportunity Mapping Report: </a:t>
            </a:r>
            <a:r>
              <a:rPr lang="en-US" sz="1400" dirty="0">
                <a:hlinkClick r:id="rId4"/>
              </a:rPr>
              <a:t>http://</a:t>
            </a:r>
            <a:r>
              <a:rPr lang="en-US" sz="1400" dirty="0" smtClean="0">
                <a:hlinkClick r:id="rId4"/>
              </a:rPr>
              <a:t>kirwaninstitute.osu.edu/initiatives/opportunity-communities/mapping/massachusetts-opportunity-mapping-resource-site</a:t>
            </a:r>
            <a:endParaRPr lang="en-US" sz="1400" dirty="0"/>
          </a:p>
          <a:p>
            <a:pPr lvl="1"/>
            <a:endParaRPr lang="en-US" sz="1400" dirty="0"/>
          </a:p>
          <a:p>
            <a:pPr lvl="1"/>
            <a:r>
              <a:rPr lang="en-US" sz="1400" dirty="0"/>
              <a:t>Massachusetts </a:t>
            </a:r>
            <a:r>
              <a:rPr lang="en-US" sz="1400" dirty="0" smtClean="0"/>
              <a:t>Interagency </a:t>
            </a:r>
            <a:r>
              <a:rPr lang="en-US" sz="1400" dirty="0"/>
              <a:t>Agreement Regarding Housing </a:t>
            </a:r>
            <a:r>
              <a:rPr lang="en-US" sz="1400" dirty="0" smtClean="0"/>
              <a:t>Opportunities for Families with Children</a:t>
            </a:r>
          </a:p>
          <a:p>
            <a:pPr marL="457200" lvl="1" indent="0">
              <a:buNone/>
            </a:pPr>
            <a:r>
              <a:rPr lang="en-US" sz="1400" dirty="0" smtClean="0"/>
              <a:t>        http</a:t>
            </a:r>
            <a:r>
              <a:rPr lang="en-US" sz="1400" dirty="0"/>
              <a:t>://www.mass.gov/hed/docs/dhcd/hd/fair/affirmativefairhousingp.pdf</a:t>
            </a:r>
          </a:p>
          <a:p>
            <a:pPr lvl="1"/>
            <a:endParaRPr lang="en-US" sz="1400" dirty="0"/>
          </a:p>
          <a:p>
            <a:pPr lvl="1"/>
            <a:r>
              <a:rPr lang="en-US" sz="1400" dirty="0"/>
              <a:t>MAPC  Fair Housing and Equity Assessment for Metropolitan Boston </a:t>
            </a:r>
            <a:r>
              <a:rPr lang="en-US" sz="1400" dirty="0">
                <a:hlinkClick r:id="rId5"/>
              </a:rPr>
              <a:t>https://</a:t>
            </a:r>
            <a:r>
              <a:rPr lang="en-US" sz="1400" dirty="0" smtClean="0">
                <a:hlinkClick r:id="rId5"/>
              </a:rPr>
              <a:t>www.chapa.org/sites/default/files/Full_Fair%20Housing%20and%20Equity%20Assessment%20for%20Metro%20Boston_0.pdf</a:t>
            </a:r>
            <a:endParaRPr lang="en-US" sz="1400" dirty="0" smtClean="0"/>
          </a:p>
          <a:p>
            <a:pPr lvl="1"/>
            <a:endParaRPr lang="en-US" sz="1400" dirty="0"/>
          </a:p>
          <a:p>
            <a:pPr marL="0" indent="0">
              <a:buNone/>
            </a:pPr>
            <a:r>
              <a:rPr lang="en-US" sz="1400" dirty="0" smtClean="0"/>
              <a:t>Comments</a:t>
            </a:r>
            <a:r>
              <a:rPr lang="en-US" sz="1400" dirty="0"/>
              <a:t>, questions</a:t>
            </a:r>
            <a:r>
              <a:rPr lang="en-US" sz="1400" dirty="0" smtClean="0"/>
              <a:t>: </a:t>
            </a:r>
            <a:r>
              <a:rPr lang="en-US" sz="1400" dirty="0" smtClean="0">
                <a:hlinkClick r:id="rId6"/>
              </a:rPr>
              <a:t>bsheud@gmail.com</a:t>
            </a:r>
            <a:endParaRPr lang="en-US" sz="1400" dirty="0" smtClean="0"/>
          </a:p>
          <a:p>
            <a:pPr marL="0" indent="0">
              <a:buNone/>
            </a:pPr>
            <a:endParaRPr lang="en-US" sz="1200" dirty="0"/>
          </a:p>
          <a:p>
            <a:endParaRPr lang="en-US" sz="1200" dirty="0" smtClean="0"/>
          </a:p>
          <a:p>
            <a:endParaRPr lang="en-US" sz="1200" dirty="0"/>
          </a:p>
        </p:txBody>
      </p:sp>
    </p:spTree>
    <p:extLst>
      <p:ext uri="{BB962C8B-B14F-4D97-AF65-F5344CB8AC3E}">
        <p14:creationId xmlns:p14="http://schemas.microsoft.com/office/powerpoint/2010/main" val="204294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US" sz="3000" dirty="0"/>
          </a:p>
        </p:txBody>
      </p:sp>
      <p:sp>
        <p:nvSpPr>
          <p:cNvPr id="3" name="Content Placeholder 2"/>
          <p:cNvSpPr>
            <a:spLocks noGrp="1"/>
          </p:cNvSpPr>
          <p:nvPr>
            <p:ph idx="1"/>
          </p:nvPr>
        </p:nvSpPr>
        <p:spPr/>
        <p:txBody>
          <a:bodyPr>
            <a:normAutofit/>
          </a:bodyPr>
          <a:lstStyle/>
          <a:p>
            <a:pPr fontAlgn="base"/>
            <a:endParaRPr lang="en-US" sz="2000" dirty="0"/>
          </a:p>
        </p:txBody>
      </p:sp>
    </p:spTree>
    <p:extLst>
      <p:ext uri="{BB962C8B-B14F-4D97-AF65-F5344CB8AC3E}">
        <p14:creationId xmlns:p14="http://schemas.microsoft.com/office/powerpoint/2010/main" val="92514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2389"/>
            <a:ext cx="4760178" cy="584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314" y="5867400"/>
            <a:ext cx="8915400" cy="1107996"/>
          </a:xfrm>
          <a:prstGeom prst="rect">
            <a:avLst/>
          </a:prstGeom>
        </p:spPr>
        <p:txBody>
          <a:bodyPr wrap="square">
            <a:spAutoFit/>
          </a:bodyPr>
          <a:lstStyle/>
          <a:p>
            <a:endParaRPr lang="en-US" dirty="0"/>
          </a:p>
          <a:p>
            <a:r>
              <a:rPr lang="en-US" sz="1000" dirty="0"/>
              <a:t>*Includes only those  tenant-based (mobile) state vouchers and federal tenant-based (mobile) Housing Choice vouchers administered by regional nonprofits on behalf of DHCD.  The DHCD share of total federal Housing Choice Vouchers is about 29 percent.</a:t>
            </a:r>
          </a:p>
          <a:p>
            <a:r>
              <a:rPr lang="en-US" sz="1000" dirty="0" smtClean="0"/>
              <a:t>Source</a:t>
            </a:r>
            <a:r>
              <a:rPr lang="en-US" sz="1000" dirty="0"/>
              <a:t>: </a:t>
            </a:r>
            <a:r>
              <a:rPr lang="en-US" sz="1000" dirty="0" smtClean="0"/>
              <a:t>DHCD </a:t>
            </a:r>
            <a:r>
              <a:rPr lang="en-US" sz="1000" dirty="0"/>
              <a:t>2011 Housing Data Collection</a:t>
            </a:r>
          </a:p>
          <a:p>
            <a:endParaRPr lang="en-US" dirty="0"/>
          </a:p>
        </p:txBody>
      </p:sp>
    </p:spTree>
    <p:extLst>
      <p:ext uri="{BB962C8B-B14F-4D97-AF65-F5344CB8AC3E}">
        <p14:creationId xmlns:p14="http://schemas.microsoft.com/office/powerpoint/2010/main" val="3851008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369636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44109"/>
            <a:ext cx="3716337" cy="280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50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Why all the attention now?</a:t>
            </a:r>
            <a:endParaRPr lang="en-US" sz="3000" dirty="0"/>
          </a:p>
        </p:txBody>
      </p:sp>
      <p:sp>
        <p:nvSpPr>
          <p:cNvPr id="3" name="Content Placeholder 2"/>
          <p:cNvSpPr>
            <a:spLocks noGrp="1"/>
          </p:cNvSpPr>
          <p:nvPr>
            <p:ph idx="1"/>
          </p:nvPr>
        </p:nvSpPr>
        <p:spPr/>
        <p:txBody>
          <a:bodyPr>
            <a:normAutofit lnSpcReduction="10000"/>
          </a:bodyPr>
          <a:lstStyle/>
          <a:p>
            <a:r>
              <a:rPr lang="en-US" sz="2600" dirty="0" smtClean="0">
                <a:ea typeface="Calibri"/>
              </a:rPr>
              <a:t>The Supreme </a:t>
            </a:r>
            <a:r>
              <a:rPr lang="en-US" sz="2600" dirty="0">
                <a:ea typeface="Calibri"/>
              </a:rPr>
              <a:t>Court decision in the case of </a:t>
            </a:r>
            <a:r>
              <a:rPr lang="en-US" sz="2600" i="1" dirty="0">
                <a:ea typeface="Calibri"/>
              </a:rPr>
              <a:t>Texas Department of Housing and Community Affairs v. The Inclusive Communities Project, Inc.</a:t>
            </a:r>
            <a:r>
              <a:rPr lang="en-US" sz="2600" dirty="0">
                <a:ea typeface="Calibri"/>
              </a:rPr>
              <a:t>, in which Court upheld disparate impact as a legal tool for proving housing discrimination under the Fair Housing Act. </a:t>
            </a:r>
            <a:endParaRPr lang="en-US" sz="2600" dirty="0" smtClean="0">
              <a:ea typeface="Calibri"/>
            </a:endParaRPr>
          </a:p>
          <a:p>
            <a:endParaRPr lang="en-US" sz="2600" dirty="0" smtClean="0">
              <a:ea typeface="Calibri"/>
            </a:endParaRPr>
          </a:p>
          <a:p>
            <a:r>
              <a:rPr lang="en-US" sz="2600" dirty="0" smtClean="0">
                <a:ea typeface="Calibri"/>
              </a:rPr>
              <a:t>HUD’s issuance of its final </a:t>
            </a:r>
            <a:r>
              <a:rPr lang="en-US" sz="2600" dirty="0">
                <a:ea typeface="Calibri"/>
              </a:rPr>
              <a:t>rule on Affirmatively Furthering Fair </a:t>
            </a:r>
            <a:r>
              <a:rPr lang="en-US" sz="2600" dirty="0" smtClean="0">
                <a:ea typeface="Calibri"/>
              </a:rPr>
              <a:t>Housing (AFFH), </a:t>
            </a:r>
            <a:r>
              <a:rPr lang="en-US" sz="2600" dirty="0">
                <a:ea typeface="Calibri"/>
              </a:rPr>
              <a:t>intended to clarify and simplify existing fair housing obligations and create a streamlined Assessment of Fair Housing planning process. </a:t>
            </a:r>
          </a:p>
          <a:p>
            <a:endParaRPr lang="en-US" sz="2600" dirty="0"/>
          </a:p>
        </p:txBody>
      </p:sp>
    </p:spTree>
    <p:extLst>
      <p:ext uri="{BB962C8B-B14F-4D97-AF65-F5344CB8AC3E}">
        <p14:creationId xmlns:p14="http://schemas.microsoft.com/office/powerpoint/2010/main" val="1302509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Why is this so important to a discussion of Smart Growth?</a:t>
            </a:r>
            <a:endParaRPr lang="en-US" sz="2800" dirty="0"/>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r>
              <a:rPr lang="en-US" sz="2400" dirty="0" smtClean="0"/>
              <a:t>Sustainability [</a:t>
            </a:r>
            <a:r>
              <a:rPr lang="en-US" sz="2400" dirty="0"/>
              <a:t>also] means creating </a:t>
            </a:r>
            <a:r>
              <a:rPr lang="en-US" sz="2400" dirty="0" smtClean="0"/>
              <a:t>“geographies </a:t>
            </a:r>
            <a:r>
              <a:rPr lang="en-US" sz="2400" dirty="0"/>
              <a:t>of opportunity," places that effectively connect people to jobs, quality public schools, and other amenities. </a:t>
            </a:r>
            <a:r>
              <a:rPr lang="en-US" sz="2600" dirty="0"/>
              <a:t> </a:t>
            </a:r>
            <a:endParaRPr lang="en-US" sz="2600" dirty="0" smtClean="0"/>
          </a:p>
          <a:p>
            <a:pPr marL="0" indent="0">
              <a:buNone/>
            </a:pPr>
            <a:r>
              <a:rPr lang="en-US" sz="1800" i="1" dirty="0" smtClean="0"/>
              <a:t>		-</a:t>
            </a:r>
            <a:r>
              <a:rPr lang="en-US" sz="1400" i="1" dirty="0" smtClean="0"/>
              <a:t>HUD </a:t>
            </a:r>
            <a:r>
              <a:rPr lang="en-US" sz="1400" i="1" dirty="0"/>
              <a:t>Secretary Shaun Donovan, in announcing the first round of Sustainable </a:t>
            </a:r>
            <a:r>
              <a:rPr lang="en-US" sz="1400" i="1" dirty="0" smtClean="0"/>
              <a:t>		  Communities </a:t>
            </a:r>
            <a:r>
              <a:rPr lang="en-US" sz="1400" i="1" dirty="0"/>
              <a:t>Regional Planning Grants, February 23, 2010 </a:t>
            </a:r>
            <a:endParaRPr lang="en-US" sz="1400" i="1" dirty="0" smtClean="0"/>
          </a:p>
          <a:p>
            <a:pPr marL="0" indent="0">
              <a:buNone/>
            </a:pPr>
            <a:endParaRPr lang="en-US" sz="1400" dirty="0"/>
          </a:p>
          <a:p>
            <a:r>
              <a:rPr lang="en-US" sz="2400" dirty="0" smtClean="0"/>
              <a:t>Massachusetts Sustainable </a:t>
            </a:r>
            <a:r>
              <a:rPr lang="en-US" sz="2400" dirty="0"/>
              <a:t>Development </a:t>
            </a:r>
            <a:r>
              <a:rPr lang="en-US" sz="2400" dirty="0" smtClean="0"/>
              <a:t>Principles: Advance Equity, Expand Housing Opportunities</a:t>
            </a:r>
          </a:p>
          <a:p>
            <a:endParaRPr lang="en-US" sz="2400" dirty="0" smtClean="0"/>
          </a:p>
          <a:p>
            <a:r>
              <a:rPr lang="en-US" sz="2400" dirty="0" smtClean="0"/>
              <a:t>HUD Livability </a:t>
            </a:r>
            <a:r>
              <a:rPr lang="en-US" sz="2400" dirty="0"/>
              <a:t>Principles: Support Existing </a:t>
            </a:r>
            <a:r>
              <a:rPr lang="en-US" sz="2400" dirty="0" smtClean="0"/>
              <a:t>Communities, Value Communities </a:t>
            </a:r>
            <a:r>
              <a:rPr lang="en-US" sz="2400" dirty="0"/>
              <a:t>and Neighborhoods </a:t>
            </a:r>
            <a:endParaRPr lang="en-US" sz="2400" dirty="0" smtClean="0"/>
          </a:p>
          <a:p>
            <a:endParaRPr lang="en-US" sz="2400" dirty="0" smtClean="0"/>
          </a:p>
          <a:p>
            <a:r>
              <a:rPr lang="en-US" sz="2400" dirty="0" smtClean="0"/>
              <a:t>Three </a:t>
            </a:r>
            <a:r>
              <a:rPr lang="en-US" sz="2400" dirty="0" err="1" smtClean="0"/>
              <a:t>Es</a:t>
            </a:r>
            <a:r>
              <a:rPr lang="en-US" sz="2400" dirty="0" smtClean="0"/>
              <a:t> of sustainability: </a:t>
            </a:r>
            <a:r>
              <a:rPr lang="en-US" sz="2400" dirty="0"/>
              <a:t>a prosperous economy, a quality environment and social </a:t>
            </a:r>
            <a:r>
              <a:rPr lang="en-US" sz="2400" dirty="0" smtClean="0"/>
              <a:t>equity</a:t>
            </a:r>
          </a:p>
          <a:p>
            <a:pPr marL="0" indent="0">
              <a:buNone/>
            </a:pPr>
            <a:endParaRPr lang="en-US" sz="2100" i="1" dirty="0"/>
          </a:p>
        </p:txBody>
      </p:sp>
    </p:spTree>
    <p:extLst>
      <p:ext uri="{BB962C8B-B14F-4D97-AF65-F5344CB8AC3E}">
        <p14:creationId xmlns:p14="http://schemas.microsoft.com/office/powerpoint/2010/main" val="3200808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HUD’s Affirmatively Furthering Fair Housing (AFFH) Rule</a:t>
            </a:r>
            <a:endParaRPr lang="en-US" sz="2800" dirty="0"/>
          </a:p>
        </p:txBody>
      </p:sp>
      <p:sp>
        <p:nvSpPr>
          <p:cNvPr id="3" name="Content Placeholder 2"/>
          <p:cNvSpPr>
            <a:spLocks noGrp="1"/>
          </p:cNvSpPr>
          <p:nvPr>
            <p:ph idx="1"/>
          </p:nvPr>
        </p:nvSpPr>
        <p:spPr/>
        <p:txBody>
          <a:bodyPr>
            <a:normAutofit/>
          </a:bodyPr>
          <a:lstStyle/>
          <a:p>
            <a:r>
              <a:rPr lang="en-US" sz="2800" dirty="0"/>
              <a:t>“Affirmatively furthering fair housing means taking meaningful actions that, taken together, address significant disparities in housing needs and in access to opportunity, replacing segregated living patterns with truly integrated and balanced living patterns, transforming racially and ethnically concentrated areas of poverty into areas of opportunity, and fostering and maintaining compliance with civil rights and fair housing laws.” </a:t>
            </a:r>
          </a:p>
          <a:p>
            <a:endParaRPr lang="en-US" dirty="0"/>
          </a:p>
        </p:txBody>
      </p:sp>
    </p:spTree>
    <p:extLst>
      <p:ext uri="{BB962C8B-B14F-4D97-AF65-F5344CB8AC3E}">
        <p14:creationId xmlns:p14="http://schemas.microsoft.com/office/powerpoint/2010/main" val="403574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The Preservation </a:t>
            </a:r>
            <a:r>
              <a:rPr lang="en-US" sz="2800" dirty="0"/>
              <a:t>v Mobility Debate </a:t>
            </a:r>
          </a:p>
        </p:txBody>
      </p:sp>
      <p:sp>
        <p:nvSpPr>
          <p:cNvPr id="3" name="Content Placeholder 2"/>
          <p:cNvSpPr>
            <a:spLocks noGrp="1"/>
          </p:cNvSpPr>
          <p:nvPr>
            <p:ph idx="1"/>
          </p:nvPr>
        </p:nvSpPr>
        <p:spPr/>
        <p:txBody>
          <a:bodyPr>
            <a:normAutofit/>
          </a:bodyPr>
          <a:lstStyle/>
          <a:p>
            <a:r>
              <a:rPr lang="en-US" sz="2600" dirty="0" smtClean="0"/>
              <a:t>The </a:t>
            </a:r>
            <a:r>
              <a:rPr lang="en-US" sz="2600" dirty="0"/>
              <a:t>preservation v mobility debate is really is a discussion about allocating resources between three priorities, not </a:t>
            </a:r>
            <a:r>
              <a:rPr lang="en-US" sz="2600" dirty="0" smtClean="0"/>
              <a:t>two:</a:t>
            </a:r>
          </a:p>
          <a:p>
            <a:pPr lvl="1"/>
            <a:r>
              <a:rPr lang="en-US" sz="2000" dirty="0" smtClean="0"/>
              <a:t>There </a:t>
            </a:r>
            <a:r>
              <a:rPr lang="en-US" sz="2000" dirty="0"/>
              <a:t>is enabling people who wish to move from low-opportunity neighborhoods to higher opportunity neighborhoods to do </a:t>
            </a:r>
            <a:r>
              <a:rPr lang="en-US" sz="2000" dirty="0" smtClean="0"/>
              <a:t>so;</a:t>
            </a:r>
          </a:p>
          <a:p>
            <a:endParaRPr lang="en-US" sz="2000" dirty="0" smtClean="0"/>
          </a:p>
          <a:p>
            <a:pPr lvl="1"/>
            <a:r>
              <a:rPr lang="en-US" sz="2000" dirty="0" smtClean="0"/>
              <a:t>There </a:t>
            </a:r>
            <a:r>
              <a:rPr lang="en-US" sz="2000" dirty="0"/>
              <a:t>is preventing people from having to leave neighborhoods that are experiencing </a:t>
            </a:r>
            <a:r>
              <a:rPr lang="en-US" sz="2000" dirty="0" smtClean="0"/>
              <a:t>reinvestment; and</a:t>
            </a:r>
          </a:p>
          <a:p>
            <a:endParaRPr lang="en-US" sz="2000" dirty="0" smtClean="0"/>
          </a:p>
          <a:p>
            <a:pPr lvl="1"/>
            <a:r>
              <a:rPr lang="en-US" sz="2000" dirty="0"/>
              <a:t>T</a:t>
            </a:r>
            <a:r>
              <a:rPr lang="en-US" sz="2000" dirty="0" smtClean="0"/>
              <a:t>here </a:t>
            </a:r>
            <a:r>
              <a:rPr lang="en-US" sz="2000" dirty="0"/>
              <a:t>is investing in neighborhoods that are still suffering from disinvestment for the benefit of the current residents</a:t>
            </a:r>
            <a:r>
              <a:rPr lang="en-US" sz="1800" dirty="0"/>
              <a:t>.</a:t>
            </a:r>
          </a:p>
          <a:p>
            <a:endParaRPr lang="en-US" dirty="0"/>
          </a:p>
        </p:txBody>
      </p:sp>
    </p:spTree>
    <p:extLst>
      <p:ext uri="{BB962C8B-B14F-4D97-AF65-F5344CB8AC3E}">
        <p14:creationId xmlns:p14="http://schemas.microsoft.com/office/powerpoint/2010/main" val="296866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The Court and HUD agree…</a:t>
            </a:r>
            <a:endParaRPr lang="en-US" sz="3000" dirty="0"/>
          </a:p>
        </p:txBody>
      </p:sp>
      <p:sp>
        <p:nvSpPr>
          <p:cNvPr id="3" name="Content Placeholder 2"/>
          <p:cNvSpPr>
            <a:spLocks noGrp="1"/>
          </p:cNvSpPr>
          <p:nvPr>
            <p:ph idx="1"/>
          </p:nvPr>
        </p:nvSpPr>
        <p:spPr>
          <a:xfrm>
            <a:off x="457200" y="1600200"/>
            <a:ext cx="8229600" cy="4343399"/>
          </a:xfrm>
        </p:spPr>
        <p:txBody>
          <a:bodyPr>
            <a:normAutofit/>
          </a:bodyPr>
          <a:lstStyle/>
          <a:p>
            <a:pPr marL="0" marR="0" indent="0">
              <a:spcBef>
                <a:spcPts val="0"/>
              </a:spcBef>
              <a:spcAft>
                <a:spcPts val="1000"/>
              </a:spcAft>
              <a:buNone/>
            </a:pPr>
            <a:r>
              <a:rPr lang="en-US" sz="2600" dirty="0">
                <a:ea typeface="Calibri"/>
                <a:cs typeface="Times New Roman"/>
              </a:rPr>
              <a:t>The final rule supports a balanced approach to AFFH</a:t>
            </a:r>
          </a:p>
          <a:p>
            <a:pPr marL="0" marR="0" indent="0">
              <a:spcBef>
                <a:spcPts val="0"/>
              </a:spcBef>
              <a:spcAft>
                <a:spcPts val="1000"/>
              </a:spcAft>
              <a:buNone/>
            </a:pPr>
            <a:r>
              <a:rPr lang="en-US" sz="2600" dirty="0">
                <a:ea typeface="Calibri"/>
                <a:cs typeface="Times New Roman"/>
              </a:rPr>
              <a:t>A balanced approach could include:</a:t>
            </a:r>
          </a:p>
          <a:p>
            <a:pPr lvl="1"/>
            <a:r>
              <a:rPr lang="en-US" sz="2000" dirty="0" smtClean="0">
                <a:ea typeface="Calibri"/>
                <a:cs typeface="Times New Roman"/>
              </a:rPr>
              <a:t>Removal </a:t>
            </a:r>
            <a:r>
              <a:rPr lang="en-US" sz="2000" dirty="0">
                <a:ea typeface="Calibri"/>
                <a:cs typeface="Times New Roman"/>
              </a:rPr>
              <a:t>of barriers that prevent people from accessing housing in areas of opportunity</a:t>
            </a:r>
            <a:r>
              <a:rPr lang="en-US" sz="2000" dirty="0" smtClean="0">
                <a:ea typeface="Calibri"/>
                <a:cs typeface="Times New Roman"/>
              </a:rPr>
              <a:t>;</a:t>
            </a:r>
          </a:p>
          <a:p>
            <a:pPr lvl="1"/>
            <a:endParaRPr lang="en-US" sz="2000" dirty="0">
              <a:ea typeface="Calibri"/>
              <a:cs typeface="Times New Roman"/>
            </a:endParaRPr>
          </a:p>
          <a:p>
            <a:pPr lvl="1"/>
            <a:r>
              <a:rPr lang="en-US" sz="2000" dirty="0">
                <a:ea typeface="Calibri"/>
                <a:cs typeface="Times New Roman"/>
              </a:rPr>
              <a:t>Development of affordable housing in such areas; </a:t>
            </a:r>
            <a:endParaRPr lang="en-US" sz="2000" dirty="0" smtClean="0">
              <a:ea typeface="Calibri"/>
              <a:cs typeface="Times New Roman"/>
            </a:endParaRPr>
          </a:p>
          <a:p>
            <a:pPr lvl="1"/>
            <a:endParaRPr lang="en-US" sz="2000" dirty="0">
              <a:ea typeface="Calibri"/>
              <a:cs typeface="Times New Roman"/>
            </a:endParaRPr>
          </a:p>
          <a:p>
            <a:pPr lvl="1"/>
            <a:r>
              <a:rPr lang="en-US" sz="2000" dirty="0">
                <a:ea typeface="Calibri"/>
                <a:cs typeface="Times New Roman"/>
              </a:rPr>
              <a:t>Effective housing mobility programs; and/or </a:t>
            </a:r>
            <a:endParaRPr lang="en-US" sz="2000" dirty="0" smtClean="0">
              <a:ea typeface="Calibri"/>
              <a:cs typeface="Times New Roman"/>
            </a:endParaRPr>
          </a:p>
          <a:p>
            <a:pPr lvl="1"/>
            <a:endParaRPr lang="en-US" sz="2000" dirty="0" smtClean="0">
              <a:ea typeface="Calibri"/>
              <a:cs typeface="Times New Roman"/>
            </a:endParaRPr>
          </a:p>
          <a:p>
            <a:pPr lvl="1"/>
            <a:r>
              <a:rPr lang="en-US" sz="2000" dirty="0">
                <a:ea typeface="Calibri"/>
                <a:cs typeface="Times New Roman"/>
              </a:rPr>
              <a:t>Concerted housing preservation, and community revitalization efforts</a:t>
            </a:r>
            <a:r>
              <a:rPr lang="en-US" sz="2000" dirty="0" smtClean="0">
                <a:ea typeface="Calibri"/>
                <a:cs typeface="Times New Roman"/>
              </a:rPr>
              <a:t>.</a:t>
            </a:r>
            <a:endParaRPr lang="en-US" sz="2000" dirty="0">
              <a:ea typeface="Calibri"/>
              <a:cs typeface="Times New Roman"/>
            </a:endParaRPr>
          </a:p>
        </p:txBody>
      </p:sp>
    </p:spTree>
    <p:extLst>
      <p:ext uri="{BB962C8B-B14F-4D97-AF65-F5344CB8AC3E}">
        <p14:creationId xmlns:p14="http://schemas.microsoft.com/office/powerpoint/2010/main" val="1301792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AFFH </a:t>
            </a:r>
            <a:r>
              <a:rPr lang="en-US" sz="3000" dirty="0"/>
              <a:t>embodies a balanced approach in which </a:t>
            </a:r>
            <a:r>
              <a:rPr lang="en-US" sz="3000" dirty="0" smtClean="0"/>
              <a:t>…</a:t>
            </a:r>
            <a:endParaRPr lang="en-US" sz="3000" dirty="0"/>
          </a:p>
        </p:txBody>
      </p:sp>
      <p:sp>
        <p:nvSpPr>
          <p:cNvPr id="3" name="Content Placeholder 2"/>
          <p:cNvSpPr>
            <a:spLocks noGrp="1"/>
          </p:cNvSpPr>
          <p:nvPr>
            <p:ph idx="1"/>
          </p:nvPr>
        </p:nvSpPr>
        <p:spPr/>
        <p:txBody>
          <a:bodyPr>
            <a:normAutofit/>
          </a:bodyPr>
          <a:lstStyle/>
          <a:p>
            <a:r>
              <a:rPr lang="en-US" sz="2000" dirty="0" smtClean="0"/>
              <a:t>Additional </a:t>
            </a:r>
            <a:r>
              <a:rPr lang="en-US" sz="2000" dirty="0"/>
              <a:t>affordable housing is developed in areas of opportunity with an insufficient supply of affordable </a:t>
            </a:r>
            <a:r>
              <a:rPr lang="en-US" sz="2000" dirty="0" smtClean="0"/>
              <a:t>housing;</a:t>
            </a:r>
          </a:p>
          <a:p>
            <a:endParaRPr lang="en-US" sz="2000" dirty="0"/>
          </a:p>
          <a:p>
            <a:r>
              <a:rPr lang="en-US" sz="2000" dirty="0"/>
              <a:t>Racially or ethnically concentrated areas of poverty are transformed into areas of opportunity that continue to contain affordable housing as a result of preservation and revitalization </a:t>
            </a:r>
            <a:r>
              <a:rPr lang="en-US" sz="2000" dirty="0" smtClean="0"/>
              <a:t>efforts; and</a:t>
            </a:r>
          </a:p>
          <a:p>
            <a:endParaRPr lang="en-US" sz="2000" dirty="0"/>
          </a:p>
          <a:p>
            <a:r>
              <a:rPr lang="en-US" sz="2000" dirty="0"/>
              <a:t> The mobility of low-income residents from low-opportunity areas to high-opportunity areas is encouraged and supported as a realistic, available part of fair housing choice.</a:t>
            </a:r>
          </a:p>
          <a:p>
            <a:pPr marL="0" marR="0" indent="0">
              <a:lnSpc>
                <a:spcPct val="115000"/>
              </a:lnSpc>
              <a:spcBef>
                <a:spcPts val="0"/>
              </a:spcBef>
              <a:spcAft>
                <a:spcPts val="1000"/>
              </a:spcAft>
              <a:buNone/>
            </a:pPr>
            <a:endParaRPr lang="en-US" sz="2400" dirty="0">
              <a:ea typeface="Calibri"/>
              <a:cs typeface="Times New Roman"/>
            </a:endParaRPr>
          </a:p>
        </p:txBody>
      </p:sp>
    </p:spTree>
    <p:extLst>
      <p:ext uri="{BB962C8B-B14F-4D97-AF65-F5344CB8AC3E}">
        <p14:creationId xmlns:p14="http://schemas.microsoft.com/office/powerpoint/2010/main" val="2146226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oint Task Force, Hait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1627</TotalTime>
  <Words>1850</Words>
  <Application>Microsoft Office PowerPoint</Application>
  <PresentationFormat>On-screen Show (4:3)</PresentationFormat>
  <Paragraphs>204</Paragraphs>
  <Slides>38</Slides>
  <Notes>0</Notes>
  <HiddenSlides>3</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Times New Roman</vt:lpstr>
      <vt:lpstr>Office Theme</vt:lpstr>
      <vt:lpstr>Joint Task Force, Haiti</vt:lpstr>
      <vt:lpstr>Are Mixed-Income and Mixed-Race Communities Possible? </vt:lpstr>
      <vt:lpstr>PowerPoint Presentation</vt:lpstr>
      <vt:lpstr>Defining mixed income (mixed race) communities</vt:lpstr>
      <vt:lpstr>Why all the attention now?</vt:lpstr>
      <vt:lpstr>Why is this so important to a discussion of Smart Growth?</vt:lpstr>
      <vt:lpstr>HUD’s Affirmatively Furthering Fair Housing (AFFH) Rule</vt:lpstr>
      <vt:lpstr>The Preservation v Mobility Debate </vt:lpstr>
      <vt:lpstr>The Court and HUD agree…</vt:lpstr>
      <vt:lpstr>AFFH embodies a balanced approach in which …</vt:lpstr>
      <vt:lpstr>Why Does Concentrated Poverty Matter?</vt:lpstr>
      <vt:lpstr>Why Does Concentrated Poverty Matter?</vt:lpstr>
      <vt:lpstr>Racial separation, concentrated poverty and access to opportunity are inextricably linked. </vt:lpstr>
      <vt:lpstr>Racial/Ethnic Group’s Share of…</vt:lpstr>
      <vt:lpstr>“Naturally occurring” mixed race/mixed income communities</vt:lpstr>
      <vt:lpstr>Black Share of the Population </vt:lpstr>
      <vt:lpstr>Hispanic/Latino Share of the Population </vt:lpstr>
      <vt:lpstr>Asian Share of the Population </vt:lpstr>
      <vt:lpstr>White Share of the Population </vt:lpstr>
      <vt:lpstr>  Top Ten Massachusetts Communities for Major Racial and Ethnic Groups </vt:lpstr>
      <vt:lpstr>  On average, MA residents of color, particularly Latinos and Blacks, do have lower incomes and higher rates of poverty than White residents do, but these differences do not fully explain the racial and ethnic segregation.   </vt:lpstr>
      <vt:lpstr> Trends in Segregation </vt:lpstr>
      <vt:lpstr>PowerPoint Presentation</vt:lpstr>
      <vt:lpstr>Segregated Communities Create Segregated Schools </vt:lpstr>
      <vt:lpstr>PowerPoint Presentation</vt:lpstr>
      <vt:lpstr>High levels of racial separation are rooted in public and private discriminatory actions of the past… </vt:lpstr>
      <vt:lpstr> </vt:lpstr>
      <vt:lpstr>Elderly public housing overlaid on tract poverty rate </vt:lpstr>
      <vt:lpstr>Family public housing overlaid on tract poverty rate </vt:lpstr>
      <vt:lpstr>Number of Affordable Rental Units Needed</vt:lpstr>
      <vt:lpstr>Who is Being Assisted with Federal and State Housing Subsidies?</vt:lpstr>
      <vt:lpstr>How are We Growing Our Mixed Income Inventory? </vt:lpstr>
      <vt:lpstr>Tools Used to Create Affordable Units 2001-2013*</vt:lpstr>
      <vt:lpstr>Recommendations</vt:lpstr>
      <vt:lpstr>Recommendations</vt:lpstr>
      <vt:lpstr>Want More Info?</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Mixed-Income and Mixed-Race Communities Possible?</dc:title>
  <dc:creator>Barbara</dc:creator>
  <cp:lastModifiedBy>Owner</cp:lastModifiedBy>
  <cp:revision>78</cp:revision>
  <cp:lastPrinted>2016-06-02T03:10:06Z</cp:lastPrinted>
  <dcterms:created xsi:type="dcterms:W3CDTF">2016-05-31T00:55:02Z</dcterms:created>
  <dcterms:modified xsi:type="dcterms:W3CDTF">2016-06-02T17:01:44Z</dcterms:modified>
</cp:coreProperties>
</file>